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8"/>
  </p:notes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7" r:id="rId30"/>
    <p:sldId id="288" r:id="rId31"/>
    <p:sldId id="289" r:id="rId32"/>
    <p:sldId id="290" r:id="rId33"/>
    <p:sldId id="291" r:id="rId34"/>
    <p:sldId id="292" r:id="rId35"/>
    <p:sldId id="293" r:id="rId36"/>
    <p:sldId id="295" r:id="rId3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3641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slide" Target="../slides/slide16.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6.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d1cd493884c1ed47f632#tid=67073f7f99802500095f1a7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2350008"/>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803904"/>
            <a:ext cx="768096" cy="768096"/>
          </a:xfrm>
          <a:prstGeom prst="rect">
            <a:avLst/>
          </a:prstGeom>
        </p:spPr>
      </p:pic>
      <p:sp>
        <p:nvSpPr>
          <p:cNvPr id="6" name="MasterShapeName"/>
          <p:cNvSpPr/>
          <p:nvPr/>
        </p:nvSpPr>
        <p:spPr>
          <a:xfrm>
            <a:off x="5504688" y="235000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7" name="MasterShapeName"/>
          <p:cNvSpPr/>
          <p:nvPr/>
        </p:nvSpPr>
        <p:spPr>
          <a:xfrm>
            <a:off x="5504688" y="380390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8" name="MasterShapeName?linknodeid=a058ad963&amp;color=RGB(0,96,96)">
            <a:hlinkClick r:id="rId6" action="ppaction://hlinksldjump"/>
          </p:cNvPr>
          <p:cNvSpPr/>
          <p:nvPr/>
        </p:nvSpPr>
        <p:spPr>
          <a:xfrm>
            <a:off x="6803136" y="2523744"/>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词汇斩</a:t>
            </a:r>
            <a:endParaRPr lang="en-US" sz="2400" dirty="0"/>
          </a:p>
        </p:txBody>
      </p:sp>
      <p:sp>
        <p:nvSpPr>
          <p:cNvPr id="9" name="MasterShapeName?linknodeid=5a96e1244&amp;color=RGB(0,96,96)">
            <a:hlinkClick r:id="rId7" action="ppaction://hlinksldjump"/>
          </p:cNvPr>
          <p:cNvSpPr/>
          <p:nvPr/>
        </p:nvSpPr>
        <p:spPr>
          <a:xfrm>
            <a:off x="6803136" y="3959352"/>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语法汇</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词汇斩">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932688"/>
            <a:ext cx="548640" cy="548640"/>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词汇斩</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语法汇">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03504" cy="694944"/>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语法汇</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P_6_BD#0189ff6b5?pid=173157122&amp;color=0,55,96&amp;mp=1&amp;vtp=1&amp;bt=1&amp;bbb=1&amp;hb=1"/>
          <p:cNvSpPr/>
          <p:nvPr/>
        </p:nvSpPr>
        <p:spPr>
          <a:xfrm>
            <a:off x="502920" y="1512000"/>
            <a:ext cx="10570464" cy="1231456"/>
          </a:xfrm>
          <a:prstGeom prst="rect">
            <a:avLst/>
          </a:prstGeom>
          <a:noFill/>
          <a:ln/>
        </p:spPr>
        <p:txBody>
          <a:bodyPr wrap="none" lIns="0" tIns="0" rIns="0" bIns="0" rtlCol="0" anchor="t"/>
          <a:lstStyle/>
          <a:p>
            <a:pPr algn="l">
              <a:lnSpc>
                <a:spcPts val="3300"/>
              </a:lnSpc>
            </a:pPr>
            <a:r>
              <a:rPr lang="en-US" altLang="zh-CN" sz="1800" b="1" i="0" u="sng" dirty="0">
                <a:solidFill>
                  <a:srgbClr val="003760"/>
                </a:solidFill>
                <a:latin typeface="Times New Roman" pitchFamily="34" charset="0"/>
                <a:ea typeface="微软雅黑" pitchFamily="34" charset="-122"/>
                <a:cs typeface="Times New Roman" pitchFamily="34" charset="-120"/>
              </a:rPr>
              <a:t>In</a:t>
            </a:r>
            <a:r>
              <a:rPr lang="en-US" altLang="zh-CN" sz="1800" b="1" i="0" u="sng"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case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happens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you</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trip</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abroad,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what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would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you</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do?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如果你出国旅行时遇到这种情况，</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你会怎么办？</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教材P54</a:t>
            </a:r>
            <a:endParaRPr lang="en-US" altLang="zh-CN" dirty="0"/>
          </a:p>
        </p:txBody>
      </p:sp>
      <p:pic>
        <p:nvPicPr>
          <p:cNvPr id="3" name="P_6_BD#0189ff6b5?pid=173157122&amp;color=0,55,96&amp;mp=1&amp;tib=255,255,255&amp;iip=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33546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2799978e0?pid=a05bcea6f&amp;color=0,55,96&amp;vtp=1&amp;bbb=1"/>
          <p:cNvSpPr/>
          <p:nvPr/>
        </p:nvSpPr>
        <p:spPr>
          <a:xfrm>
            <a:off x="502920" y="2791717"/>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2</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in</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case</a:t>
            </a:r>
            <a:endParaRPr lang="en-US" altLang="zh-CN" sz="2200" dirty="0"/>
          </a:p>
        </p:txBody>
      </p:sp>
      <mc:AlternateContent xmlns:mc="http://schemas.openxmlformats.org/markup-compatibility/2006">
        <mc:Choice xmlns:a14="http://schemas.microsoft.com/office/drawing/2010/main" Requires="a14">
          <p:sp>
            <p:nvSpPr>
              <p:cNvPr id="6" name="P_6#ce74c07d2?sp=1&amp;pid=2799978e0&amp;color=0,55,96&amp;vtp=1&amp;bbb=1"/>
              <p:cNvSpPr/>
              <p:nvPr/>
            </p:nvSpPr>
            <p:spPr>
              <a:xfrm>
                <a:off x="502920" y="3288081"/>
                <a:ext cx="10570464" cy="167640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①以防；以防万一</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Y</a:t>
                </a:r>
                <a:r>
                  <a:rPr lang="en-US" altLang="zh-CN" sz="1800" b="0" i="0">
                    <a:solidFill>
                      <a:srgbClr val="003760"/>
                    </a:solidFill>
                    <a:latin typeface="Times New Roman" pitchFamily="34" charset="0"/>
                    <a:ea typeface="微软雅黑" pitchFamily="34" charset="-122"/>
                    <a:cs typeface="Times New Roman" pitchFamily="34" charset="-120"/>
                  </a:rPr>
                  <a:t>ou'd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better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case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a:solidFill>
                      <a:srgbClr val="003760"/>
                    </a:solidFill>
                    <a:latin typeface="Times New Roman" pitchFamily="34" charset="0"/>
                    <a:ea typeface="楷体" pitchFamily="34" charset="-122"/>
                    <a:cs typeface="Times New Roman" pitchFamily="34" charset="-120"/>
                  </a:rPr>
                  <a:t>你最好带上钥匙以防我不在家</a:t>
                </a:r>
                <a:r>
                  <a:rPr lang="en-US" altLang="zh-CN" sz="1800"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②假如；假使</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case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I'm</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late,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start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without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me.</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假如我来晚了</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你们就别等我先开始吧</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&lt;m&gt;</a:t>
                </a:r>
                <a14:m>
                  <m:oMath xmlns:m="http://schemas.openxmlformats.org/officeDocument/2006/math">
                    <m:sSub>
                      <m:sSub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b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b>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朗文当代</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sub>
                    </m:sSub>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&lt;/</a:t>
                </a:r>
                <a:r>
                  <a:rPr kumimoji="0" lang="en-US" altLang="zh-CN" sz="10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m&gt;</a:t>
                </a:r>
                <a:endParaRPr lang="en-US" altLang="zh-CN" sz="1800" dirty="0"/>
              </a:p>
            </p:txBody>
          </p:sp>
        </mc:Choice>
        <mc:Fallback>
          <p:sp>
            <p:nvSpPr>
              <p:cNvPr id="6" name="P_6#ce74c07d2?sp=1&amp;pid=2799978e0&amp;color=0,55,96&amp;vtp=1&amp;bbb=1"/>
              <p:cNvSpPr>
                <a:spLocks noRot="1" noChangeAspect="1" noMove="1" noResize="1" noEditPoints="1" noAdjustHandles="1" noChangeArrowheads="1" noChangeShapeType="1" noTextEdit="1"/>
              </p:cNvSpPr>
              <p:nvPr/>
            </p:nvSpPr>
            <p:spPr>
              <a:xfrm>
                <a:off x="502920" y="3288081"/>
                <a:ext cx="10570464" cy="1676400"/>
              </a:xfrm>
              <a:prstGeom prst="rect">
                <a:avLst/>
              </a:prstGeom>
              <a:blipFill>
                <a:blip r:embed="rId4"/>
                <a:stretch>
                  <a:fillRect l="-1384" b="-7273"/>
                </a:stretch>
              </a:blipFill>
              <a:ln/>
            </p:spPr>
            <p:txBody>
              <a:bodyPr/>
              <a:lstStyle/>
              <a:p>
                <a:r>
                  <a:rPr lang="zh-CN" altLang="en-US">
                    <a:noFill/>
                  </a:rPr>
                  <a:t> </a:t>
                </a:r>
              </a:p>
            </p:txBody>
          </p:sp>
        </mc:Fallback>
      </mc:AlternateContent>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pic>
        <p:nvPicPr>
          <p:cNvPr id="2" name="P_6#ce74c07d2?pid=2799978e0&amp;color=0,55,96&amp;tib=255,255,255&amp;iip=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157600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6#ce74c07d2?pid=2799978e0&amp;color=0,55,96&amp;vtp=1&amp;bt=1&amp;bbb=1"/>
          <p:cNvSpPr/>
          <p:nvPr/>
        </p:nvSpPr>
        <p:spPr>
          <a:xfrm>
            <a:off x="502920" y="1512000"/>
            <a:ext cx="10570464" cy="32848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含有case的其他常用表达</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万一；假如（</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后接名词或名词短语</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无论如何；不管怎样</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无论如何都不；决不（</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位于句首时</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句子用部分倒装</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this/that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既然这/那样；这/那样的话</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often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这是常有的事（as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引导非限制性定语从句</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指代整个主句</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常放句首</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或作插入语</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用逗号与主句隔开</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情况是</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引导主语从句</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P_6_BD#ce74c07d2?pid=2799978e0&amp;color=0,55,96&amp;mp=1&amp;vtp=1&amp;bt=1&amp;bbb=1&amp;hb=1"/>
          <p:cNvSpPr/>
          <p:nvPr/>
        </p:nvSpPr>
        <p:spPr>
          <a:xfrm>
            <a:off x="502920" y="1512000"/>
            <a:ext cx="10570464" cy="2865755"/>
          </a:xfrm>
          <a:prstGeom prst="rect">
            <a:avLst/>
          </a:prstGeom>
          <a:noFill/>
          <a:ln/>
        </p:spPr>
        <p:txBody>
          <a:bodyPr wrap="none" lIns="0" tIns="0" rIns="0" bIns="0" rtlCol="0" anchor="t"/>
          <a:lstStyle/>
          <a:p>
            <a:pPr algn="l">
              <a:lnSpc>
                <a:spcPts val="3300"/>
              </a:lnSpc>
            </a:pPr>
            <a:r>
              <a:rPr lang="en-US" altLang="zh-CN" sz="1800" b="0" i="0" u="sng" dirty="0">
                <a:solidFill>
                  <a:srgbClr val="003760"/>
                </a:solidFill>
                <a:latin typeface="Times New Roman" pitchFamily="34" charset="0"/>
                <a:ea typeface="微软雅黑" pitchFamily="34" charset="-122"/>
                <a:cs typeface="Times New Roman" pitchFamily="34" charset="-120"/>
              </a:rPr>
              <a:t>In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case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emergency,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break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glass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button.</a:t>
            </a:r>
            <a:r>
              <a:rPr lang="en-US" altLang="zh-CN" sz="1800" b="0" i="0" dirty="0">
                <a:solidFill>
                  <a:srgbClr val="003760"/>
                </a:solidFill>
                <a:latin typeface="Times New Roman" pitchFamily="34" charset="0"/>
                <a:ea typeface="楷体" pitchFamily="34" charset="-122"/>
                <a:cs typeface="Times New Roman" pitchFamily="34" charset="-120"/>
              </a:rPr>
              <a:t>如果遇到紧急情况</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打破玻璃并按下按钮</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W</a:t>
            </a:r>
            <a:r>
              <a:rPr lang="en-US" altLang="zh-CN" sz="1800" b="0" i="0">
                <a:solidFill>
                  <a:srgbClr val="003760"/>
                </a:solidFill>
                <a:latin typeface="Times New Roman" pitchFamily="34" charset="0"/>
                <a:ea typeface="微软雅黑" pitchFamily="34" charset="-122"/>
                <a:cs typeface="Times New Roman" pitchFamily="34" charset="-120"/>
              </a:rPr>
              <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dreams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any</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case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无论如何我们都应该坚持自己的梦想</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u="sng">
                <a:solidFill>
                  <a:srgbClr val="003760"/>
                </a:solidFill>
                <a:latin typeface="Times New Roman" pitchFamily="34" charset="0"/>
                <a:ea typeface="微软雅黑" pitchFamily="34" charset="-122"/>
                <a:cs typeface="Times New Roman" pitchFamily="34" charset="-120"/>
              </a:rPr>
              <a:t>I</a:t>
            </a:r>
            <a:r>
              <a:rPr lang="en-US" altLang="zh-CN" sz="1800" b="0" i="0" u="sng">
                <a:solidFill>
                  <a:srgbClr val="003760"/>
                </a:solidFill>
                <a:latin typeface="Times New Roman" pitchFamily="34" charset="0"/>
                <a:ea typeface="微软雅黑" pitchFamily="34" charset="-122"/>
                <a:cs typeface="Times New Roman" pitchFamily="34" charset="-120"/>
              </a:rPr>
              <a:t>n</a:t>
            </a:r>
            <a:r>
              <a:rPr lang="en-US" altLang="zh-CN" sz="1800" b="0" i="0" u="sng">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no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case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can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against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endless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suffering.</a:t>
            </a:r>
            <a:r>
              <a:rPr lang="en-US" altLang="zh-CN" sz="1800" b="0" i="0" dirty="0">
                <a:solidFill>
                  <a:srgbClr val="003760"/>
                </a:solidFill>
                <a:latin typeface="Times New Roman" pitchFamily="34" charset="0"/>
                <a:ea typeface="楷体" pitchFamily="34" charset="-122"/>
                <a:cs typeface="Times New Roman" pitchFamily="34" charset="-120"/>
              </a:rPr>
              <a:t>在任何情况下</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我们都不</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能违背自然规律</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否则我们将遭受无尽的痛苦</a:t>
            </a:r>
            <a:r>
              <a:rPr lang="en-US" altLang="zh-CN" sz="1800" b="0" i="0" dirty="0">
                <a:solidFill>
                  <a:srgbClr val="003760"/>
                </a:solidFill>
                <a:latin typeface="Times New Roman" pitchFamily="34" charset="0"/>
                <a:ea typeface="微软雅黑" pitchFamily="34" charset="-122"/>
                <a:cs typeface="Times New Roman" pitchFamily="34" charset="-120"/>
              </a:rPr>
              <a:t>。（使用部分倒装，情态动词can提到主语we之前）</a:t>
            </a:r>
            <a:endParaRPr lang="en-US" altLang="zh-CN" sz="1800" dirty="0"/>
          </a:p>
          <a:p>
            <a:pPr>
              <a:lnSpc>
                <a:spcPts val="3300"/>
              </a:lnSpc>
            </a:pPr>
            <a:r>
              <a:rPr lang="en-US" altLang="zh-CN" b="0" i="0" u="sng">
                <a:solidFill>
                  <a:srgbClr val="003760"/>
                </a:solidFill>
                <a:latin typeface="Times New Roman" pitchFamily="34" charset="0"/>
                <a:ea typeface="微软雅黑" pitchFamily="34" charset="-122"/>
                <a:cs typeface="Times New Roman" pitchFamily="34" charset="-120"/>
              </a:rPr>
              <a:t>A</a:t>
            </a:r>
            <a:r>
              <a:rPr lang="en-US" altLang="zh-CN" sz="1800" b="0" i="0" u="sng">
                <a:solidFill>
                  <a:srgbClr val="003760"/>
                </a:solidFill>
                <a:latin typeface="Times New Roman" pitchFamily="34" charset="0"/>
                <a:ea typeface="微软雅黑" pitchFamily="34" charset="-122"/>
                <a:cs typeface="Times New Roman" pitchFamily="34" charset="-120"/>
              </a:rPr>
              <a:t>s</a:t>
            </a:r>
            <a:r>
              <a:rPr lang="en-US" altLang="zh-CN" sz="1800" b="0" i="0" u="sng">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is</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often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case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guaranteed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cheer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Times New Roman" pitchFamily="34" charset="0"/>
                <a:ea typeface="楷体" pitchFamily="34" charset="-122"/>
                <a:cs typeface="Times New Roman" pitchFamily="34" charset="-120"/>
              </a:rPr>
              <a:t>通常情况下</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和朋友出去一定</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会让你高兴起来</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100"/>
              </a:lnSpc>
            </a:pPr>
            <a:r>
              <a:rPr lang="en-US" altLang="zh-CN" b="0" i="0" u="sng">
                <a:solidFill>
                  <a:srgbClr val="003760"/>
                </a:solidFill>
                <a:latin typeface="Times New Roman" pitchFamily="34" charset="0"/>
                <a:ea typeface="微软雅黑" pitchFamily="34" charset="-122"/>
                <a:cs typeface="Times New Roman" pitchFamily="34" charset="-120"/>
              </a:rPr>
              <a:t>It</a:t>
            </a:r>
            <a:r>
              <a:rPr lang="en-US" altLang="zh-CN" b="0" i="0" u="sng">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is</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often</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the</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case</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that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early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interests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can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influence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career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choices.</a:t>
            </a:r>
            <a:r>
              <a:rPr lang="en-US" altLang="zh-CN" b="0" i="0" dirty="0">
                <a:solidFill>
                  <a:srgbClr val="003760"/>
                </a:solidFill>
                <a:latin typeface="Times New Roman" pitchFamily="34" charset="0"/>
                <a:ea typeface="楷体" pitchFamily="34" charset="-122"/>
                <a:cs typeface="Times New Roman" pitchFamily="34" charset="-120"/>
              </a:rPr>
              <a:t>通常情况下</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早期兴趣会影响职业选择</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P_6#ce74c07d2?pid=2799978e0&amp;color=0,55,96&amp;vtp=1&amp;bt=1&amp;bbb=1&amp;hb=1"/>
          <p:cNvSpPr/>
          <p:nvPr/>
        </p:nvSpPr>
        <p:spPr>
          <a:xfrm>
            <a:off x="502920" y="1512000"/>
            <a:ext cx="10570464" cy="24466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特别注意</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Times New Roman" pitchFamily="34" charset="0"/>
                <a:ea typeface="微软雅黑" pitchFamily="34" charset="-122"/>
                <a:cs typeface="Times New Roman" pitchFamily="34" charset="-120"/>
              </a:rPr>
              <a:t>ase</a:t>
            </a:r>
            <a:r>
              <a:rPr lang="en-US" altLang="zh-CN" sz="1800" b="0" i="0" dirty="0">
                <a:solidFill>
                  <a:srgbClr val="003760"/>
                </a:solidFill>
                <a:latin typeface="Times New Roman" pitchFamily="34" charset="0"/>
                <a:ea typeface="微软雅黑" pitchFamily="34" charset="-122"/>
                <a:cs typeface="Times New Roman" pitchFamily="34" charset="-120"/>
              </a:rPr>
              <a:t>在句中作先行词，表示“情况”，且从句中缺少地点状语时，后面通常接由where引导的定语从句</a:t>
            </a:r>
            <a:r>
              <a:rPr lang="en-US" altLang="zh-CN" sz="1800" b="0" i="0">
                <a:solidFill>
                  <a:srgbClr val="003760"/>
                </a:solidFill>
                <a:latin typeface="Times New Roman" pitchFamily="34" charset="0"/>
                <a:ea typeface="微软雅黑" pitchFamily="34" charset="-122"/>
                <a:cs typeface="Times New Roman" pitchFamily="34" charset="-120"/>
              </a:rPr>
              <a:t>。类似</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的名词还有</a:t>
            </a:r>
            <a:r>
              <a:rPr lang="en-US" altLang="zh-CN" sz="1800" b="0" i="0" dirty="0">
                <a:solidFill>
                  <a:srgbClr val="003760"/>
                </a:solidFill>
                <a:latin typeface="Times New Roman" pitchFamily="34" charset="0"/>
                <a:ea typeface="微软雅黑" pitchFamily="34" charset="-122"/>
                <a:cs typeface="Times New Roman" pitchFamily="34" charset="-120"/>
              </a:rPr>
              <a:t>situation,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scene,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position,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atmosphere,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point等。</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W</a:t>
            </a:r>
            <a:r>
              <a:rPr lang="en-US" altLang="zh-CN" sz="1800" b="0" i="0">
                <a:solidFill>
                  <a:srgbClr val="003760"/>
                </a:solidFill>
                <a:latin typeface="Times New Roman" pitchFamily="34" charset="0"/>
                <a:ea typeface="微软雅黑" pitchFamily="34" charset="-122"/>
                <a:cs typeface="Times New Roman" pitchFamily="34" charset="-120"/>
              </a:rPr>
              <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cases</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where</a:t>
            </a:r>
            <a:r>
              <a:rPr lang="en-US" altLang="zh-CN" sz="100" b="0" i="0" u="sng" kern="0" spc="-99900" dirty="0">
                <a:solidFill>
                  <a:srgbClr val="FFFFFF"/>
                </a:solidFill>
                <a:latin typeface="Times New Roman" pitchFamily="34" charset="0"/>
                <a:ea typeface="微软雅黑" pitchFamily="34" charset="-122"/>
                <a:cs typeface="Times New Roman" pitchFamily="34" charset="-120"/>
              </a:rPr>
              <a: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00" b="0" i="0" u="sng" kern="0" spc="-99900" dirty="0">
                <a:solidFill>
                  <a:srgbClr val="FFFFFF"/>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hard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communication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skills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multiplied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chances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success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a:t>
            </a:r>
            <a:r>
              <a:rPr lang="en-US" altLang="zh-CN" sz="1800" b="0" i="0" dirty="0">
                <a:solidFill>
                  <a:srgbClr val="003760"/>
                </a:solidFill>
                <a:latin typeface="Times New Roman" pitchFamily="34" charset="0"/>
                <a:ea typeface="楷体" pitchFamily="34" charset="-122"/>
                <a:cs typeface="Times New Roman" pitchFamily="34" charset="-120"/>
              </a:rPr>
              <a:t>在过去的一年里</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我们有很多这样的情况</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努力工作加上良好的沟通技巧增</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加了一个人成功的可能性</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P_6#ce74c07d2?pid=2799978e0&amp;color=0,55,96&amp;vtp=1&amp;bt=1&amp;bbb=1"/>
          <p:cNvSpPr/>
          <p:nvPr/>
        </p:nvSpPr>
        <p:spPr>
          <a:xfrm>
            <a:off x="502920" y="1512000"/>
            <a:ext cx="10570464" cy="8123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Why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does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owner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think</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Henry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hesitates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pay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bill?</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为什么店主认为亨利迟迟不肯付账？</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教材P55</a:t>
            </a:r>
            <a:endParaRPr lang="en-US" altLang="zh-CN" sz="1800" dirty="0"/>
          </a:p>
        </p:txBody>
      </p:sp>
      <p:pic>
        <p:nvPicPr>
          <p:cNvPr id="3" name="P_6_BD#ce74c07d2?pid=2799978e0&amp;color=0,55,96&amp;tib=255,255,255&amp;iip=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192398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0803fe31b?pid=a05bcea6f&amp;color=0,55,96&amp;vtp=1&amp;bbb=1"/>
          <p:cNvSpPr/>
          <p:nvPr/>
        </p:nvSpPr>
        <p:spPr>
          <a:xfrm>
            <a:off x="502920" y="2372616"/>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3</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hesitate</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vi</a:t>
            </a:r>
            <a:r>
              <a:rPr lang="en-US" altLang="zh-CN" sz="2200" b="1" i="0" dirty="0">
                <a:solidFill>
                  <a:srgbClr val="003760"/>
                </a:solidFill>
                <a:latin typeface="Times New Roman" pitchFamily="34" charset="0"/>
                <a:ea typeface="微软雅黑" pitchFamily="34" charset="-122"/>
                <a:cs typeface="Times New Roman" pitchFamily="34" charset="-120"/>
              </a:rPr>
              <a:t>.犹豫；迟疑；顾虑；踌躇</a:t>
            </a:r>
            <a:endParaRPr lang="en-US" altLang="zh-CN" sz="2200" dirty="0"/>
          </a:p>
        </p:txBody>
      </p:sp>
      <p:pic>
        <p:nvPicPr>
          <p:cNvPr id="6" name="P_6_BD#e62b50dfc?pid=0803fe31b&amp;color=0,55,96&amp;tib=255,255,255&amp;iip=6&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2096" y="293298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P_6_BD#e62b50dfc?pid=0803fe31b&amp;color=0,55,96&amp;vtp=1&amp;bbb=1"/>
          <p:cNvSpPr/>
          <p:nvPr/>
        </p:nvSpPr>
        <p:spPr>
          <a:xfrm>
            <a:off x="502920" y="2868980"/>
            <a:ext cx="10570464" cy="24466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hesitate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对（做</a:t>
            </a:r>
            <a:r>
              <a:rPr lang="en-US" altLang="zh-CN" sz="1800" b="0" i="0">
                <a:solidFill>
                  <a:srgbClr val="003760"/>
                </a:solidFill>
                <a:latin typeface="Times New Roman" pitchFamily="34" charset="0"/>
                <a:ea typeface="微软雅黑" pitchFamily="34" charset="-122"/>
                <a:cs typeface="Times New Roman" pitchFamily="34" charset="-120"/>
              </a:rPr>
              <a:t>）某事犹豫</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hesitate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做某事有顾虑/疑虑</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hesitate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毫不犹豫地做某事，尽管做某事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still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hesitating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over</a:t>
            </a:r>
            <a:r>
              <a:rPr kumimoji="0" lang="en-US" altLang="zh-CN" sz="100" b="0" i="0" u="sng"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00" b="0" i="0" u="sng"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leave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他还在犹豫要不要离开</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parents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hesitate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steps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because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suspect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usefulness.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一些家长对采取这些措施有</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疑虑</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因为他们怀疑其有效性</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6_BD#e62b50dfc?pid=0803fe31b&amp;color=0,55,96&amp;mp=1&amp;vtp=1&amp;bt=1&amp;bbb=1&amp;hb=1"/>
              <p:cNvSpPr/>
              <p:nvPr/>
            </p:nvSpPr>
            <p:spPr>
              <a:xfrm>
                <a:off x="502920" y="1512000"/>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not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hesitate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contact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information.</a:t>
                </a:r>
                <a:r>
                  <a:rPr lang="en-US" altLang="zh-CN" sz="1800" b="0" i="0" dirty="0">
                    <a:solidFill>
                      <a:srgbClr val="003760"/>
                    </a:solidFill>
                    <a:latin typeface="Times New Roman" pitchFamily="34" charset="0"/>
                    <a:ea typeface="楷体" pitchFamily="34" charset="-122"/>
                    <a:cs typeface="Times New Roman" pitchFamily="34" charset="-120"/>
                  </a:rPr>
                  <a:t>如果你需要更多资料</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尽管和我联</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系</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dirty="0">
                            <a:solidFill>
                              <a:srgbClr val="003760"/>
                            </a:solidFill>
                            <a:latin typeface="Cambria Math" panose="02040503050406030204" pitchFamily="18" charset="0"/>
                            <a:ea typeface="微软雅黑" pitchFamily="34" charset="-122"/>
                            <a:cs typeface="Times New Roman" pitchFamily="34" charset="-120"/>
                          </a:rPr>
                          <m:t>​</m:t>
                        </m:r>
                      </m:e>
                      <m:sub>
                        <m:r>
                          <a:rPr lang="en-US" altLang="zh-CN" b="0" i="0" dirty="0">
                            <a:solidFill>
                              <a:srgbClr val="003760"/>
                            </a:solidFill>
                            <a:latin typeface="Cambria Math" panose="02040503050406030204" pitchFamily="18" charset="0"/>
                            <a:ea typeface="微软雅黑" pitchFamily="34" charset="-122"/>
                            <a:cs typeface="Times New Roman" pitchFamily="34" charset="-120"/>
                          </a:rPr>
                          <m:t>［</m:t>
                        </m:r>
                        <m:r>
                          <a:rPr lang="en-US" altLang="zh-CN" b="0" i="0" dirty="0">
                            <a:solidFill>
                              <a:srgbClr val="003760"/>
                            </a:solidFill>
                            <a:latin typeface="Cambria Math" panose="02040503050406030204" pitchFamily="18" charset="0"/>
                            <a:ea typeface="微软雅黑" pitchFamily="34" charset="-122"/>
                            <a:cs typeface="Times New Roman" pitchFamily="34" charset="-120"/>
                          </a:rPr>
                          <m:t>⟪</m:t>
                        </m:r>
                        <m:r>
                          <a:rPr lang="en-US" altLang="zh-CN" baseline="-10000">
                            <a:solidFill>
                              <a:srgbClr val="003760"/>
                            </a:solidFill>
                            <a:latin typeface="Cambria Math" panose="02040503050406030204" pitchFamily="18" charset="0"/>
                          </a:rPr>
                          <m:t>朗文当代</m:t>
                        </m:r>
                        <m:r>
                          <a:rPr lang="en-US" altLang="zh-CN" b="0" i="0" dirty="0">
                            <a:solidFill>
                              <a:srgbClr val="003760"/>
                            </a:solidFill>
                            <a:latin typeface="Cambria Math" panose="02040503050406030204" pitchFamily="18" charset="0"/>
                            <a:ea typeface="微软雅黑" pitchFamily="34" charset="-122"/>
                            <a:cs typeface="Times New Roman" pitchFamily="34" charset="-120"/>
                          </a:rPr>
                          <m:t>⟫</m:t>
                        </m:r>
                        <m:r>
                          <a:rPr lang="en-US" altLang="zh-CN" b="0" i="0" dirty="0">
                            <a:solidFill>
                              <a:srgbClr val="003760"/>
                            </a:solidFill>
                            <a:latin typeface="Cambria Math" panose="02040503050406030204" pitchFamily="18" charset="0"/>
                            <a:ea typeface="微软雅黑" pitchFamily="34" charset="-122"/>
                            <a:cs typeface="Times New Roman"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①hesitation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.［C,U］犹豫；踌躇；迟疑</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without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hesitation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毫不犹豫地</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Many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volunteers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rushed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without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hesitation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许多志愿者毫不犹豫地奔赴前线</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②hesitant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.犹豫的；迟疑的</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hesitant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about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对某事犹豫/对做某事犹豫</a:t>
                </a:r>
                <a:endParaRPr lang="en-US" altLang="zh-CN" dirty="0"/>
              </a:p>
            </p:txBody>
          </p:sp>
        </mc:Choice>
        <mc:Fallback>
          <p:sp>
            <p:nvSpPr>
              <p:cNvPr id="2" name="P_6_BD#e62b50dfc?pid=0803fe31b&amp;color=0,55,96&amp;mp=1&amp;vtp=1&amp;bt=1&amp;bbb=1&amp;hb=1"/>
              <p:cNvSpPr>
                <a:spLocks noRot="1" noChangeAspect="1" noMove="1" noResize="1" noEditPoints="1" noAdjustHandles="1" noChangeArrowheads="1" noChangeShapeType="1" noTextEdit="1"/>
              </p:cNvSpPr>
              <p:nvPr/>
            </p:nvSpPr>
            <p:spPr>
              <a:xfrm>
                <a:off x="502920" y="1512000"/>
                <a:ext cx="10570464" cy="2865755"/>
              </a:xfrm>
              <a:prstGeom prst="rect">
                <a:avLst/>
              </a:prstGeom>
              <a:blipFill>
                <a:blip r:embed="rId3"/>
                <a:stretch>
                  <a:fillRect l="-1384" b="-5106"/>
                </a:stretch>
              </a:blipFill>
              <a:ln/>
            </p:spPr>
            <p:txBody>
              <a:bodyPr/>
              <a:lstStyle/>
              <a:p>
                <a:r>
                  <a:rPr lang="zh-CN" altLang="en-US">
                    <a:noFill/>
                  </a:rPr>
                  <a:t> </a:t>
                </a:r>
              </a:p>
            </p:txBody>
          </p:sp>
        </mc:Fallback>
      </mc:AlternateContent>
      <p:pic>
        <p:nvPicPr>
          <p:cNvPr id="3" name="P_6_BD#e62b50dfc?pid=0803fe31b&amp;color=0,55,96&amp;mp=1&amp;tib=255,255,255&amp;iip=7&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28098" y="2504251"/>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sp>
        <p:nvSpPr>
          <p:cNvPr id="2" name="C_4_BD#9e489e77e?pid=5a96e1244&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情态动词</a:t>
            </a:r>
            <a:endParaRPr lang="en-US" altLang="zh-CN" sz="2200" dirty="0"/>
          </a:p>
        </p:txBody>
      </p:sp>
      <p:sp>
        <p:nvSpPr>
          <p:cNvPr id="3" name="P_5_BD#68700e080?pid=9e489e77e&amp;color=0,55,96&amp;vtp=1&amp;bbb=1&amp;hb=1"/>
          <p:cNvSpPr/>
          <p:nvPr/>
        </p:nvSpPr>
        <p:spPr>
          <a:xfrm>
            <a:off x="502920" y="2008625"/>
            <a:ext cx="10570464" cy="32848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情态动词表示说话人对动作或状态的各种观点和态度，如需要、猜测、意愿或怀疑等</a:t>
            </a:r>
            <a:r>
              <a:rPr lang="en-US" altLang="zh-CN" sz="1800" b="0" i="0">
                <a:solidFill>
                  <a:srgbClr val="003760"/>
                </a:solidFill>
                <a:latin typeface="Times New Roman" pitchFamily="34" charset="0"/>
                <a:ea typeface="微软雅黑" pitchFamily="34" charset="-122"/>
                <a:cs typeface="Times New Roman" pitchFamily="34" charset="-120"/>
              </a:rPr>
              <a:t>。情态动词有一定的</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含义</a:t>
            </a:r>
            <a:r>
              <a:rPr lang="en-US" altLang="zh-CN" sz="1800" b="0" i="0" dirty="0">
                <a:solidFill>
                  <a:srgbClr val="003760"/>
                </a:solidFill>
                <a:latin typeface="Times New Roman" pitchFamily="34" charset="0"/>
                <a:ea typeface="微软雅黑" pitchFamily="34" charset="-122"/>
                <a:cs typeface="Times New Roman" pitchFamily="34" charset="-120"/>
              </a:rPr>
              <a:t>，无人称和数的变化（have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to除外），和动词原形一起构成谓语，是所谓的“辅助性”动词</a:t>
            </a:r>
            <a:r>
              <a:rPr lang="en-US" altLang="zh-CN" sz="1800" b="0" i="0">
                <a:solidFill>
                  <a:srgbClr val="003760"/>
                </a:solidFill>
                <a:latin typeface="Times New Roman" pitchFamily="34" charset="0"/>
                <a:ea typeface="微软雅黑" pitchFamily="34" charset="-122"/>
                <a:cs typeface="Times New Roman" pitchFamily="34" charset="-120"/>
              </a:rPr>
              <a:t>，在句中不</a:t>
            </a: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能单独充当谓语。</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1.情态动词的意义和基本用法</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（1）can,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could</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①表示能力，意为“能；会”。can表能力时意味着凭体力、脑力或技术等可以无阻力地去做某件事。could</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为can的过去式，表示过去的能力。</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time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could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read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English.</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她五岁时就能读英文了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name="Slide 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5_BD#68700e080?pid=9e489e77e&amp;color=0,55,96&amp;mp=1&amp;vtp=1&amp;bt=1&amp;bbb=1&amp;hb=1"/>
              <p:cNvSpPr/>
              <p:nvPr/>
            </p:nvSpPr>
            <p:spPr>
              <a:xfrm>
                <a:off x="502920" y="1508760"/>
                <a:ext cx="10570464" cy="32848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②表示客观或理论上的可能性。</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Times New Roman" pitchFamily="34" charset="0"/>
                    <a:ea typeface="微软雅黑" pitchFamily="34" charset="-122"/>
                    <a:cs typeface="Times New Roman" pitchFamily="34" charset="-120"/>
                  </a:rPr>
                  <a:t>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athlete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determined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second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round</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如果这位运动</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员有足够的决心再尝试一次</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他甚至可以赢得这轮比赛</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Times New Roman" pitchFamily="34" charset="0"/>
                    <a:ea typeface="楷体" pitchFamily="34" charset="-122"/>
                    <a:cs typeface="Times New Roman" pitchFamily="34" charset="-120"/>
                  </a:rPr>
                  <a:t>一座城市在年轻的同时</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也可以很古老</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e>
                      <m:sub>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2022</m:t>
                        </m:r>
                        <m:r>
                          <a:rPr lang="en-US" altLang="zh-CN" sz="1800" baseline="-10000">
                            <a:solidFill>
                              <a:srgbClr val="003760"/>
                            </a:solidFill>
                            <a:latin typeface="Cambria Math" panose="02040503050406030204" pitchFamily="18" charset="0"/>
                          </a:rPr>
                          <m:t>全国甲</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表示请求或许可。在疑问句中，could可以代替can,用来表示更委婉的语气而非过去式</a:t>
                </a:r>
                <a:r>
                  <a:rPr lang="en-US" altLang="zh-CN" sz="1800" b="0" i="0">
                    <a:solidFill>
                      <a:srgbClr val="003760"/>
                    </a:solidFill>
                    <a:latin typeface="Times New Roman" pitchFamily="34" charset="0"/>
                    <a:ea typeface="微软雅黑" pitchFamily="34" charset="-122"/>
                    <a:cs typeface="Times New Roman" pitchFamily="34" charset="-120"/>
                  </a:rPr>
                  <a:t>，但回答时都要用</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sz="1800" b="0" i="0" u="sng" dirty="0">
                    <a:solidFill>
                      <a:srgbClr val="003760"/>
                    </a:solidFill>
                    <a:latin typeface="Times New Roman" pitchFamily="34" charset="0"/>
                    <a:ea typeface="微软雅黑" pitchFamily="34" charset="-122"/>
                    <a:cs typeface="Times New Roman" pitchFamily="34" charset="-120"/>
                  </a:rPr>
                  <a:t>Can/Could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speak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manager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now?—Yes,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can't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我现在能跟你们经理谈谈</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吗</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是的</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可以</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不</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不可以</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P_5_BD#68700e080?pid=9e489e77e&amp;color=0,55,96&amp;mp=1&amp;vtp=1&amp;bt=1&amp;bbb=1&amp;hb=1"/>
              <p:cNvSpPr>
                <a:spLocks noRot="1" noChangeAspect="1" noMove="1" noResize="1" noEditPoints="1" noAdjustHandles="1" noChangeArrowheads="1" noChangeShapeType="1" noTextEdit="1"/>
              </p:cNvSpPr>
              <p:nvPr/>
            </p:nvSpPr>
            <p:spPr>
              <a:xfrm>
                <a:off x="502920" y="1508760"/>
                <a:ext cx="10570464" cy="3284855"/>
              </a:xfrm>
              <a:prstGeom prst="rect">
                <a:avLst/>
              </a:prstGeom>
              <a:blipFill>
                <a:blip r:embed="rId3"/>
                <a:stretch>
                  <a:fillRect l="-1384" r="-692" b="-4461"/>
                </a:stretch>
              </a:blipFill>
              <a:ln/>
            </p:spPr>
            <p:txBody>
              <a:bodyPr/>
              <a:lstStyle/>
              <a:p>
                <a:r>
                  <a:rPr lang="zh-CN" altLang="en-US">
                    <a:noFill/>
                  </a:rPr>
                  <a:t> </a:t>
                </a:r>
              </a:p>
            </p:txBody>
          </p:sp>
        </mc:Fallback>
      </mc:AlternateContent>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p:sp>
        <p:nvSpPr>
          <p:cNvPr id="2" name="P_5_BD#68700e080?pid=9e489e77e&amp;color=0,55,96&amp;vtp=1&amp;bt=1&amp;bbb=1&amp;hb=1"/>
          <p:cNvSpPr/>
          <p:nvPr/>
        </p:nvSpPr>
        <p:spPr>
          <a:xfrm>
            <a:off x="502920" y="1508760"/>
            <a:ext cx="10570464" cy="41230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④表示惊讶、怀疑等，常用于否定句和疑问句中。这时can和could没有时态上的差异，只是could不如</a:t>
            </a:r>
            <a:r>
              <a:rPr lang="en-US" altLang="zh-CN" sz="1800" b="0" i="0">
                <a:solidFill>
                  <a:srgbClr val="003760"/>
                </a:solidFill>
                <a:latin typeface="Times New Roman" pitchFamily="34" charset="0"/>
                <a:ea typeface="微软雅黑" pitchFamily="34" charset="-122"/>
                <a:cs typeface="Times New Roman" pitchFamily="34" charset="-120"/>
              </a:rPr>
              <a:t>can语</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气强</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Y</a:t>
            </a:r>
            <a:r>
              <a:rPr lang="en-US" altLang="zh-CN" sz="1800" b="0" i="0">
                <a:solidFill>
                  <a:srgbClr val="003760"/>
                </a:solidFill>
                <a:latin typeface="Times New Roman" pitchFamily="34" charset="0"/>
                <a:ea typeface="微软雅黑" pitchFamily="34" charset="-122"/>
                <a:cs typeface="Times New Roman" pitchFamily="34" charset="-120"/>
              </a:rPr>
              <a:t>ou</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serious!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你一定是在开玩笑</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⑤</a:t>
            </a:r>
            <a:r>
              <a:rPr lang="en-US" altLang="zh-CN" sz="1800" b="0" i="0" dirty="0">
                <a:solidFill>
                  <a:srgbClr val="003760"/>
                </a:solidFill>
                <a:latin typeface="Times New Roman" pitchFamily="34" charset="0"/>
                <a:ea typeface="微软雅黑" pitchFamily="34" charset="-122"/>
                <a:cs typeface="Times New Roman" pitchFamily="34" charset="-120"/>
              </a:rPr>
              <a:t>can或could的否定形式构成的习惯用法。（以下结构中的can在过去时的句子中替换成could）</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Times New Roman" pitchFamily="34" charset="0"/>
                <a:ea typeface="微软雅黑" pitchFamily="34" charset="-122"/>
                <a:cs typeface="Times New Roman" pitchFamily="34" charset="-120"/>
              </a:rPr>
              <a:t>an't</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enough再</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也不为过</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Times New Roman" pitchFamily="34" charset="0"/>
                <a:ea typeface="微软雅黑" pitchFamily="34" charset="-122"/>
                <a:cs typeface="Times New Roman" pitchFamily="34" charset="-120"/>
              </a:rPr>
              <a:t>an't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choice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sth不得不做某事</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Times New Roman" pitchFamily="34" charset="0"/>
                <a:ea typeface="微软雅黑" pitchFamily="34" charset="-122"/>
                <a:cs typeface="Times New Roman" pitchFamily="34" charset="-120"/>
              </a:rPr>
              <a:t>an't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（doing）</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情不自禁（做）</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can't</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+比较级”结构表示最高级含义</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W</a:t>
            </a:r>
            <a:r>
              <a:rPr lang="en-US" altLang="zh-CN" sz="1800" b="0" i="0">
                <a:solidFill>
                  <a:srgbClr val="003760"/>
                </a:solidFill>
                <a:latin typeface="Times New Roman" pitchFamily="34" charset="0"/>
                <a:ea typeface="微软雅黑" pitchFamily="34" charset="-122"/>
                <a:cs typeface="Times New Roman" pitchFamily="34" charset="-120"/>
              </a:rPr>
              <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Times New Roman" pitchFamily="34" charset="0"/>
                <a:ea typeface="楷体" pitchFamily="34" charset="-122"/>
                <a:cs typeface="Times New Roman" pitchFamily="34" charset="-120"/>
              </a:rPr>
              <a:t>对于你为我们所做的一切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我们不胜感激</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You</a:t>
            </a:r>
            <a:r>
              <a:rPr lang="en-US" altLang="zh-CN" b="0" i="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can't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careful</a:t>
            </a:r>
            <a:r>
              <a:rPr lang="en-US" altLang="zh-CN" b="0" i="0"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enough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when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crossing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road.</a:t>
            </a:r>
            <a:r>
              <a:rPr lang="en-US" altLang="zh-CN" b="0" i="0" dirty="0">
                <a:solidFill>
                  <a:srgbClr val="003760"/>
                </a:solidFill>
                <a:latin typeface="Times New Roman" pitchFamily="34" charset="0"/>
                <a:ea typeface="楷体" pitchFamily="34" charset="-122"/>
                <a:cs typeface="Times New Roman" pitchFamily="34" charset="-120"/>
              </a:rPr>
              <a:t>过马路时再小心也不为过</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p:sp>
        <p:nvSpPr>
          <p:cNvPr id="2" name="P_5#68700e080?pid=9e489e77e&amp;color=0,55,96&amp;vtp=1&amp;bt=1&amp;bbb=1"/>
          <p:cNvSpPr/>
          <p:nvPr/>
        </p:nvSpPr>
        <p:spPr>
          <a:xfrm>
            <a:off x="502920" y="1517904"/>
            <a:ext cx="10570464" cy="2027555"/>
          </a:xfrm>
          <a:prstGeom prst="rect">
            <a:avLst/>
          </a:prstGeom>
          <a:noFill/>
          <a:ln/>
        </p:spPr>
        <p:txBody>
          <a:bodyPr wrap="none" lIns="0" tIns="0" rIns="0" bIns="0" rtlCol="0" anchor="t"/>
          <a:lstStyle/>
          <a:p>
            <a:pPr algn="l">
              <a:lnSpc>
                <a:spcPts val="3300"/>
              </a:lnSpc>
            </a:pPr>
            <a:r>
              <a:rPr lang="en-US" altLang="zh-CN" sz="1800" b="1" i="0">
                <a:solidFill>
                  <a:srgbClr val="003760"/>
                </a:solidFill>
                <a:latin typeface="Times New Roman" pitchFamily="34" charset="0"/>
                <a:ea typeface="微软雅黑" pitchFamily="34" charset="-122"/>
                <a:cs typeface="Times New Roman" pitchFamily="34" charset="-120"/>
              </a:rPr>
              <a:t>特别注意</a:t>
            </a:r>
          </a:p>
          <a:p>
            <a:pPr marL="0" marR="0" lvl="0" indent="0" algn="ctr"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can与be</a:t>
            </a:r>
            <a:r>
              <a:rPr kumimoji="0" lang="en-US" altLang="zh-CN" sz="1800" b="1"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able</a:t>
            </a:r>
            <a:r>
              <a:rPr kumimoji="0" lang="en-US" altLang="zh-CN" sz="1800" b="1"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to的用法区别</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①can只有一般过去时一种时态变化，而be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to有多种时态变化。</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'll</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able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pass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exam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next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time.下次我一定能够通过考试。（一般将来时）</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been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able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keep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touch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her.我一直能跟她保持联系。（现在完成时）</a:t>
            </a:r>
            <a:endParaRPr lang="en-US" altLang="zh-CN" sz="1800"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2ff9b0661.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5</a:t>
            </a:r>
            <a:endParaRPr lang="en-US" altLang="zh-CN" sz="5400" dirty="0"/>
          </a:p>
        </p:txBody>
      </p:sp>
      <p:sp>
        <p:nvSpPr>
          <p:cNvPr id="3" name="C_1_BD#2ff9b0661.fixed?color=61,88,159&amp;vtp=1&amp;bbb=1"/>
          <p:cNvSpPr/>
          <p:nvPr/>
        </p:nvSpPr>
        <p:spPr>
          <a:xfrm>
            <a:off x="0" y="3529584"/>
            <a:ext cx="12188952"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The</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Value</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of</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Money</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p:sp>
        <p:nvSpPr>
          <p:cNvPr id="2" name="P_5_BD#68700e080?pid=9e489e77e&amp;color=0,55,96&amp;vtp=1&amp;bt=1&amp;bbb=1"/>
          <p:cNvSpPr/>
          <p:nvPr/>
        </p:nvSpPr>
        <p:spPr>
          <a:xfrm>
            <a:off x="502920" y="1508760"/>
            <a:ext cx="10570464" cy="412623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②表示经过努力才具备的能力，只能用be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fter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attempts,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was</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able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driving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test.经过很多次努力，</a:t>
            </a:r>
            <a:r>
              <a:rPr lang="en-US" altLang="zh-CN" sz="1800" b="0" i="0">
                <a:solidFill>
                  <a:srgbClr val="003760"/>
                </a:solidFill>
                <a:latin typeface="Times New Roman" pitchFamily="34" charset="0"/>
                <a:ea typeface="微软雅黑" pitchFamily="34" charset="-122"/>
                <a:cs typeface="Times New Roman" pitchFamily="34" charset="-120"/>
              </a:rPr>
              <a:t>他得以通过驾照考试。</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（2）may,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might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①表示可能性，might表示的可能性比may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小。</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According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statistics,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construction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finish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month.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might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finish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even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three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weeks.</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据统计，施工可能在一个月内完成，甚至可能在三周内完成。</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②表示请求或许可。在疑问句中，might可以代替may，用来表示更委婉的语气而非过去式；肯定回答用</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may或can，否定回答用can't或mustn't，表示“不可以；不准”。</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Might/May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smoke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room?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mustn't/can't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.——我可以在这个房间里吸烟吗？——不，</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不准。</a:t>
            </a:r>
            <a:endParaRPr lang="en-US" altLang="zh-CN" sz="18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3">
    <p:spTree>
      <p:nvGrpSpPr>
        <p:cNvPr id="1" name=""/>
        <p:cNvGrpSpPr/>
        <p:nvPr/>
      </p:nvGrpSpPr>
      <p:grpSpPr>
        <a:xfrm>
          <a:off x="0" y="0"/>
          <a:ext cx="0" cy="0"/>
          <a:chOff x="0" y="0"/>
          <a:chExt cx="0" cy="0"/>
        </a:xfrm>
      </p:grpSpPr>
      <p:sp>
        <p:nvSpPr>
          <p:cNvPr id="2" name="P_5_BD#68700e080?pid=9e489e77e&amp;color=0,55,96&amp;mp=1&amp;vtp=1&amp;bt=1&amp;bbb=1&amp;hb=1"/>
          <p:cNvSpPr/>
          <p:nvPr/>
        </p:nvSpPr>
        <p:spPr>
          <a:xfrm>
            <a:off x="502920" y="1517904"/>
            <a:ext cx="10570464" cy="37039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u="sng" dirty="0">
                <a:solidFill>
                  <a:srgbClr val="003760"/>
                </a:solidFill>
                <a:latin typeface="Times New Roman" pitchFamily="34" charset="0"/>
                <a:ea typeface="微软雅黑" pitchFamily="34" charset="-122"/>
                <a:cs typeface="Times New Roman" pitchFamily="34" charset="-120"/>
              </a:rPr>
              <a:t>May/Might</a:t>
            </a:r>
            <a:r>
              <a:rPr lang="en-US" altLang="zh-CN" sz="100" b="0" i="0" u="sng" kern="0" spc="-99900" dirty="0">
                <a:solidFill>
                  <a:srgbClr val="FFFFFF"/>
                </a:solidFill>
                <a:latin typeface="Times New Roman" pitchFamily="34" charset="0"/>
                <a:ea typeface="微软雅黑" pitchFamily="34" charset="-122"/>
                <a:cs typeface="Times New Roman" pitchFamily="34" charset="-120"/>
              </a:rPr>
              <a: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00" b="0" i="0" u="sng" kern="0" spc="-99900" dirty="0">
                <a:solidFill>
                  <a:srgbClr val="FFFFFF"/>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magazine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may/can</a:t>
            </a:r>
            <a:r>
              <a:rPr lang="en-US" altLang="zh-CN" sz="1800" b="0" i="0" dirty="0">
                <a:solidFill>
                  <a:srgbClr val="003760"/>
                </a:solidFill>
                <a:latin typeface="Times New Roman" pitchFamily="34" charset="0"/>
                <a:ea typeface="微软雅黑" pitchFamily="34" charset="-122"/>
                <a:cs typeface="Times New Roman" pitchFamily="34" charset="-120"/>
              </a:rPr>
              <a:t>.——我可以把这本杂志带走吗？——</a:t>
            </a:r>
            <a:r>
              <a:rPr lang="en-US" altLang="zh-CN" sz="1800" b="0" i="0">
                <a:solidFill>
                  <a:srgbClr val="003760"/>
                </a:solidFill>
                <a:latin typeface="Times New Roman" pitchFamily="34" charset="0"/>
                <a:ea typeface="微软雅黑" pitchFamily="34" charset="-122"/>
                <a:cs typeface="Times New Roman" pitchFamily="34" charset="-120"/>
              </a:rPr>
              <a:t>是的，</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可以</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may表示祝愿</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m</a:t>
            </a:r>
            <a:r>
              <a:rPr lang="en-US" altLang="zh-CN" sz="1800" b="0" i="0">
                <a:solidFill>
                  <a:srgbClr val="003760"/>
                </a:solidFill>
                <a:latin typeface="Times New Roman" pitchFamily="34" charset="0"/>
                <a:ea typeface="微软雅黑" pitchFamily="34" charset="-122"/>
                <a:cs typeface="Times New Roman" pitchFamily="34" charset="-120"/>
              </a:rPr>
              <a:t>ay</a:t>
            </a:r>
            <a:r>
              <a:rPr lang="en-US" altLang="zh-CN" sz="1800" b="0" i="0" dirty="0">
                <a:solidFill>
                  <a:srgbClr val="003760"/>
                </a:solidFill>
                <a:latin typeface="Times New Roman" pitchFamily="34" charset="0"/>
                <a:ea typeface="微软雅黑" pitchFamily="34" charset="-122"/>
                <a:cs typeface="Times New Roman" pitchFamily="34" charset="-120"/>
              </a:rPr>
              <a:t>用于祈使句时，表示“祝愿”，其结构为“May+主语+动词原形（+其他）”。</a:t>
            </a:r>
            <a:endParaRPr lang="en-US" altLang="zh-CN" sz="1800" dirty="0"/>
          </a:p>
          <a:p>
            <a:pPr>
              <a:lnSpc>
                <a:spcPts val="3300"/>
              </a:lnSpc>
            </a:pPr>
            <a:r>
              <a:rPr lang="en-US" altLang="zh-CN" b="0" i="0" u="sng">
                <a:solidFill>
                  <a:srgbClr val="003760"/>
                </a:solidFill>
                <a:latin typeface="Times New Roman" pitchFamily="34" charset="0"/>
                <a:ea typeface="微软雅黑" pitchFamily="34" charset="-122"/>
                <a:cs typeface="Times New Roman" pitchFamily="34" charset="-120"/>
              </a:rPr>
              <a:t>M</a:t>
            </a:r>
            <a:r>
              <a:rPr lang="en-US" altLang="zh-CN" sz="1800" b="0" i="0" u="sng">
                <a:solidFill>
                  <a:srgbClr val="003760"/>
                </a:solidFill>
                <a:latin typeface="Times New Roman" pitchFamily="34" charset="0"/>
                <a:ea typeface="微软雅黑" pitchFamily="34" charset="-122"/>
                <a:cs typeface="Times New Roman" pitchFamily="34" charset="-120"/>
              </a:rPr>
              <a:t>ay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friendship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universe!愿我们的友谊天长地久!</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may/might构成的习惯用语</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m</a:t>
            </a:r>
            <a:r>
              <a:rPr lang="en-US" altLang="zh-CN" sz="1800" b="0" i="0">
                <a:solidFill>
                  <a:srgbClr val="003760"/>
                </a:solidFill>
                <a:latin typeface="Times New Roman" pitchFamily="34" charset="0"/>
                <a:ea typeface="微软雅黑" pitchFamily="34" charset="-122"/>
                <a:cs typeface="Times New Roman" pitchFamily="34" charset="-120"/>
              </a:rPr>
              <a:t>ay</a:t>
            </a:r>
            <a:r>
              <a:rPr lang="en-US" altLang="zh-CN" sz="1800" b="0" i="0" dirty="0">
                <a:solidFill>
                  <a:srgbClr val="003760"/>
                </a:solidFill>
                <a:latin typeface="Times New Roman" pitchFamily="34" charset="0"/>
                <a:ea typeface="微软雅黑" pitchFamily="34" charset="-122"/>
                <a:cs typeface="Times New Roman" pitchFamily="34" charset="-120"/>
              </a:rPr>
              <a:t>/might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很可能；有充分的理由</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m</a:t>
            </a:r>
            <a:r>
              <a:rPr lang="en-US" altLang="zh-CN" sz="1800" b="0" i="0">
                <a:solidFill>
                  <a:srgbClr val="003760"/>
                </a:solidFill>
                <a:latin typeface="Times New Roman" pitchFamily="34" charset="0"/>
                <a:ea typeface="微软雅黑" pitchFamily="34" charset="-122"/>
                <a:cs typeface="Times New Roman" pitchFamily="34" charset="-120"/>
              </a:rPr>
              <a:t>ay</a:t>
            </a:r>
            <a:r>
              <a:rPr lang="en-US" altLang="zh-CN" sz="1800" b="0" i="0" dirty="0">
                <a:solidFill>
                  <a:srgbClr val="003760"/>
                </a:solidFill>
                <a:latin typeface="Times New Roman" pitchFamily="34" charset="0"/>
                <a:ea typeface="微软雅黑" pitchFamily="34" charset="-122"/>
                <a:cs typeface="Times New Roman" pitchFamily="34" charset="-120"/>
              </a:rPr>
              <a:t>/might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最好；不妨</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You</a:t>
            </a:r>
            <a:r>
              <a:rPr lang="en-US" altLang="zh-CN" b="0" i="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may</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as</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well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tell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us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now—we'll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find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out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sooner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later.你最好现在就告诉我们——我们迟早会知道的。</a:t>
            </a:r>
            <a:endParaRPr lang="en-US" altLang="zh-CN"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4">
    <p:spTree>
      <p:nvGrpSpPr>
        <p:cNvPr id="1" name=""/>
        <p:cNvGrpSpPr/>
        <p:nvPr/>
      </p:nvGrpSpPr>
      <p:grpSpPr>
        <a:xfrm>
          <a:off x="0" y="0"/>
          <a:ext cx="0" cy="0"/>
          <a:chOff x="0" y="0"/>
          <a:chExt cx="0" cy="0"/>
        </a:xfrm>
      </p:grpSpPr>
      <p:sp>
        <p:nvSpPr>
          <p:cNvPr id="2" name="P_5_BD#68700e080?sp=1&amp;pid=9e489e77e&amp;color=0,55,96&amp;vtp=1&amp;bt=1&amp;bbb=1&amp;hb=1"/>
          <p:cNvSpPr/>
          <p:nvPr/>
        </p:nvSpPr>
        <p:spPr>
          <a:xfrm>
            <a:off x="502920" y="1508760"/>
            <a:ext cx="10570464" cy="41230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（3）must,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must表示“必须；一定”，强调说话人的主观看法，认为有义务或有必要做某事；have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to表示“</a:t>
            </a:r>
            <a:r>
              <a:rPr lang="en-US" altLang="zh-CN" sz="1800" b="0" i="0">
                <a:solidFill>
                  <a:srgbClr val="003760"/>
                </a:solidFill>
                <a:latin typeface="Times New Roman" pitchFamily="34" charset="0"/>
                <a:ea typeface="微软雅黑" pitchFamily="34" charset="-122"/>
                <a:cs typeface="Times New Roman" pitchFamily="34" charset="-120"/>
              </a:rPr>
              <a:t>不得不”，</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强调客观需要</a:t>
            </a:r>
            <a:r>
              <a:rPr lang="en-US" altLang="zh-CN" sz="1800" b="0" i="0" dirty="0">
                <a:solidFill>
                  <a:srgbClr val="003760"/>
                </a:solidFill>
                <a:latin typeface="Times New Roman" pitchFamily="34" charset="0"/>
                <a:ea typeface="微软雅黑" pitchFamily="34" charset="-122"/>
                <a:cs typeface="Times New Roman" pitchFamily="34" charset="-120"/>
              </a:rPr>
              <a:t>，含有不情愿或被迫之意。</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ll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passengers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must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safety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belts.所有乘客必须系安全带。</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have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foot.这里没有公共汽车了，你得步行前往。</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mustn't意为“不许”，表示禁止；don't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to=needn't，意为“不必”，表示没有必要。</a:t>
            </a:r>
            <a:r>
              <a:rPr lang="en-US" altLang="zh-CN" sz="1800" b="0" i="0">
                <a:solidFill>
                  <a:srgbClr val="003760"/>
                </a:solidFill>
                <a:latin typeface="Times New Roman" pitchFamily="34" charset="0"/>
                <a:ea typeface="微软雅黑" pitchFamily="34" charset="-122"/>
                <a:cs typeface="Times New Roman" pitchFamily="34" charset="-120"/>
              </a:rPr>
              <a:t>must用于一般疑问</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句时</a:t>
            </a:r>
            <a:r>
              <a:rPr lang="en-US" altLang="zh-CN" sz="1800" b="0" i="0" dirty="0">
                <a:solidFill>
                  <a:srgbClr val="003760"/>
                </a:solidFill>
                <a:latin typeface="Times New Roman" pitchFamily="34" charset="0"/>
                <a:ea typeface="微软雅黑" pitchFamily="34" charset="-122"/>
                <a:cs typeface="Times New Roman" pitchFamily="34" charset="-120"/>
              </a:rPr>
              <a:t>，肯定回答用must，否定回答应用needn't或don't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sz="1800" b="0" i="0" u="sng" dirty="0">
                <a:solidFill>
                  <a:srgbClr val="003760"/>
                </a:solidFill>
                <a:latin typeface="Times New Roman" pitchFamily="34" charset="0"/>
                <a:ea typeface="微软雅黑" pitchFamily="34" charset="-122"/>
                <a:cs typeface="Times New Roman" pitchFamily="34" charset="-120"/>
              </a:rPr>
              <a:t>Must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today?—No,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我们今天必须上交作业吗？——</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不</a:t>
            </a:r>
            <a:r>
              <a:rPr lang="en-US" altLang="zh-CN" sz="1800" b="0" i="0" dirty="0">
                <a:solidFill>
                  <a:srgbClr val="003760"/>
                </a:solidFill>
                <a:latin typeface="Times New Roman" pitchFamily="34" charset="0"/>
                <a:ea typeface="微软雅黑" pitchFamily="34" charset="-122"/>
                <a:cs typeface="Times New Roman" pitchFamily="34" charset="-120"/>
              </a:rPr>
              <a:t>，不必。</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The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law</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says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drivers</a:t>
            </a:r>
            <a:r>
              <a:rPr lang="en-US" altLang="zh-CN" b="0" i="0"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mustn't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drive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after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drinking.法律规定禁止司机酒后驾车。</a:t>
            </a:r>
            <a:endParaRPr lang="en-US" altLang="zh-CN"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p:sp>
        <p:nvSpPr>
          <p:cNvPr id="2" name="P_5_BD#68700e080?pid=9e489e77e&amp;color=0,55,96&amp;mp=1&amp;vtp=1&amp;bt=1&amp;bbb=1&amp;hb=1"/>
          <p:cNvSpPr/>
          <p:nvPr/>
        </p:nvSpPr>
        <p:spPr>
          <a:xfrm>
            <a:off x="502920" y="1508759"/>
            <a:ext cx="10570464" cy="32848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③must表示与说话人意愿相反或不耐烦等情感色彩，意为“偏偏；非得”。</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Times New Roman" pitchFamily="34" charset="0"/>
                <a:ea typeface="微软雅黑" pitchFamily="34" charset="-122"/>
                <a:cs typeface="Times New Roman" pitchFamily="34" charset="-120"/>
              </a:rPr>
              <a:t>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must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until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over.如果你非得走的话，至少也要等到暴风雨结束。</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to可表示提出建议。</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Y</a:t>
            </a:r>
            <a:r>
              <a:rPr lang="en-US" altLang="zh-CN" sz="1800" b="0" i="0">
                <a:solidFill>
                  <a:srgbClr val="003760"/>
                </a:solidFill>
                <a:latin typeface="Times New Roman" pitchFamily="34" charset="0"/>
                <a:ea typeface="微软雅黑" pitchFamily="34" charset="-122"/>
                <a:cs typeface="Times New Roman" pitchFamily="34" charset="-120"/>
              </a:rPr>
              <a:t>ou</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have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movie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adapted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science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name</a:t>
            </a:r>
            <a:r>
              <a:rPr lang="en-US" altLang="zh-CN" sz="1800" b="0" i="0">
                <a:solidFill>
                  <a:srgbClr val="003760"/>
                </a:solidFill>
                <a:latin typeface="Times New Roman" pitchFamily="34" charset="0"/>
                <a:ea typeface="微软雅黑" pitchFamily="34" charset="-122"/>
                <a:cs typeface="Times New Roman" pitchFamily="34" charset="-120"/>
              </a:rPr>
              <a:t>!你一定要去看那部根据同</a:t>
            </a: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名科幻小说改编的电影!</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（4）shall,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should</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①shall用于主语是第一、三人称的疑问句中，表示说话者征求对方意见或向对方请示。</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Shall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我在门口等你好吗？</a:t>
            </a:r>
            <a:endParaRPr lang="en-US" altLang="zh-CN"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name="Slide 26">
    <p:spTree>
      <p:nvGrpSpPr>
        <p:cNvPr id="1" name=""/>
        <p:cNvGrpSpPr/>
        <p:nvPr/>
      </p:nvGrpSpPr>
      <p:grpSpPr>
        <a:xfrm>
          <a:off x="0" y="0"/>
          <a:ext cx="0" cy="0"/>
          <a:chOff x="0" y="0"/>
          <a:chExt cx="0" cy="0"/>
        </a:xfrm>
      </p:grpSpPr>
      <p:sp>
        <p:nvSpPr>
          <p:cNvPr id="2" name="P_5#68700e080?pid=9e489e77e&amp;color=0,55,96&amp;vtp=1&amp;bt=1&amp;bbb=1"/>
          <p:cNvSpPr/>
          <p:nvPr/>
        </p:nvSpPr>
        <p:spPr>
          <a:xfrm>
            <a:off x="502920" y="1517904"/>
            <a:ext cx="10570464" cy="37039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特别注意</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S</a:t>
            </a:r>
            <a:r>
              <a:rPr lang="en-US" altLang="zh-CN" sz="1800" b="0" i="0">
                <a:solidFill>
                  <a:srgbClr val="003760"/>
                </a:solidFill>
                <a:latin typeface="Times New Roman" pitchFamily="34" charset="0"/>
                <a:ea typeface="微软雅黑" pitchFamily="34" charset="-122"/>
                <a:cs typeface="Times New Roman" pitchFamily="34" charset="-120"/>
              </a:rPr>
              <a:t>hall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?多有利于对方；May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?多有利于自己。</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shall用于主语是第二、三人称的陈述句中，表示命令、威胁、警告、允诺等。</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Y</a:t>
            </a:r>
            <a:r>
              <a:rPr lang="en-US" altLang="zh-CN" sz="1800" b="0" i="0">
                <a:solidFill>
                  <a:srgbClr val="003760"/>
                </a:solidFill>
                <a:latin typeface="Times New Roman" pitchFamily="34" charset="0"/>
                <a:ea typeface="微软雅黑" pitchFamily="34" charset="-122"/>
                <a:cs typeface="Times New Roman" pitchFamily="34" charset="-120"/>
              </a:rPr>
              <a:t>ou</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shall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reading.我读完之后你就能拿到这本书。（表允诺）</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Y</a:t>
            </a:r>
            <a:r>
              <a:rPr lang="en-US" altLang="zh-CN" sz="1800" b="0" i="0">
                <a:solidFill>
                  <a:srgbClr val="003760"/>
                </a:solidFill>
                <a:latin typeface="Times New Roman" pitchFamily="34" charset="0"/>
                <a:ea typeface="微软雅黑" pitchFamily="34" charset="-122"/>
                <a:cs typeface="Times New Roman" pitchFamily="34" charset="-120"/>
              </a:rPr>
              <a:t>ou</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shall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punished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break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rules.你如果违反规则，就会受到惩罚。（表警告）</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shall用于第三人称，在规定、法令、条约等文件中表示义务和规定，意为“必须”。</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ll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payments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shall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cash.所有款项都必须以现金支付。</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should表示义务、责任、劝告、建议等，意为“应该；应当”。</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W</a:t>
            </a:r>
            <a:r>
              <a:rPr lang="en-US" altLang="zh-CN" sz="1800" b="0" i="0">
                <a:solidFill>
                  <a:srgbClr val="003760"/>
                </a:solidFill>
                <a:latin typeface="Times New Roman" pitchFamily="34" charset="0"/>
                <a:ea typeface="微软雅黑" pitchFamily="34" charset="-122"/>
                <a:cs typeface="Times New Roman" pitchFamily="34" charset="-120"/>
              </a:rPr>
              <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shouldn't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mobile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crossing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road.我们过马路的时候不应该玩手机。</a:t>
            </a:r>
            <a:endParaRPr lang="en-US" altLang="zh-CN" sz="18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name="Slide 27">
    <p:spTree>
      <p:nvGrpSpPr>
        <p:cNvPr id="1" name=""/>
        <p:cNvGrpSpPr/>
        <p:nvPr/>
      </p:nvGrpSpPr>
      <p:grpSpPr>
        <a:xfrm>
          <a:off x="0" y="0"/>
          <a:ext cx="0" cy="0"/>
          <a:chOff x="0" y="0"/>
          <a:chExt cx="0" cy="0"/>
        </a:xfrm>
      </p:grpSpPr>
      <p:sp>
        <p:nvSpPr>
          <p:cNvPr id="2" name="P_5_BD#68700e080?pid=9e489e77e&amp;color=0,55,96&amp;mp=1&amp;vtp=1&amp;bt=1&amp;bbb=1&amp;hb=1"/>
          <p:cNvSpPr/>
          <p:nvPr/>
        </p:nvSpPr>
        <p:spPr>
          <a:xfrm>
            <a:off x="502920" y="1508760"/>
            <a:ext cx="10570464" cy="328803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⑤should表示惊奇、遗憾等感情，意为“竟然”。</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Times New Roman" pitchFamily="34" charset="0"/>
                <a:ea typeface="微软雅黑" pitchFamily="34" charset="-122"/>
                <a:cs typeface="Times New Roman" pitchFamily="34" charset="-120"/>
              </a:rPr>
              <a:t>t's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surprising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failed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exam.真令人吃惊，这样的考试你竟然都没通过。</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⑥</a:t>
            </a:r>
            <a:r>
              <a:rPr lang="en-US" altLang="zh-CN" sz="1800" b="0" i="0" dirty="0">
                <a:solidFill>
                  <a:srgbClr val="003760"/>
                </a:solidFill>
                <a:latin typeface="Times New Roman" pitchFamily="34" charset="0"/>
                <a:ea typeface="微软雅黑" pitchFamily="34" charset="-122"/>
                <a:cs typeface="Times New Roman" pitchFamily="34" charset="-120"/>
              </a:rPr>
              <a:t>if虚拟条件句中，表示与将来事实相反时，从句谓语可以用“should+动词原形”结构</a:t>
            </a:r>
            <a:r>
              <a:rPr lang="en-US" altLang="zh-CN" sz="1800" b="0" i="0">
                <a:solidFill>
                  <a:srgbClr val="003760"/>
                </a:solidFill>
                <a:latin typeface="Times New Roman" pitchFamily="34" charset="0"/>
                <a:ea typeface="微软雅黑" pitchFamily="34" charset="-122"/>
                <a:cs typeface="Times New Roman" pitchFamily="34" charset="-120"/>
              </a:rPr>
              <a:t>；虚拟语气中表示与</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过去事实相反时</a:t>
            </a:r>
            <a:r>
              <a:rPr lang="en-US" altLang="zh-CN" sz="1800" b="0" i="0" dirty="0">
                <a:solidFill>
                  <a:srgbClr val="003760"/>
                </a:solidFill>
                <a:latin typeface="Times New Roman" pitchFamily="34" charset="0"/>
                <a:ea typeface="微软雅黑" pitchFamily="34" charset="-122"/>
                <a:cs typeface="Times New Roman" pitchFamily="34" charset="-120"/>
              </a:rPr>
              <a:t>，用should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done结构，表示“本应该做某事（但没做）”。</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Times New Roman" pitchFamily="34" charset="0"/>
                <a:ea typeface="微软雅黑" pitchFamily="34" charset="-122"/>
                <a:cs typeface="Times New Roman" pitchFamily="34" charset="-120"/>
              </a:rPr>
              <a:t>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should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change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please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advance.假如你改变主意的话</a:t>
            </a:r>
            <a:r>
              <a:rPr lang="en-US" altLang="zh-CN" sz="1800" b="0" i="0">
                <a:solidFill>
                  <a:srgbClr val="003760"/>
                </a:solidFill>
                <a:latin typeface="Times New Roman" pitchFamily="34" charset="0"/>
                <a:ea typeface="微软雅黑" pitchFamily="34" charset="-122"/>
                <a:cs typeface="Times New Roman" pitchFamily="34" charset="-120"/>
              </a:rPr>
              <a:t>，请一定要提前</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告诉我</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S</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shouldn't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have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left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hospital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recovered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completely</a:t>
            </a:r>
            <a:r>
              <a:rPr lang="en-US" altLang="zh-CN" sz="1800" b="0" i="0">
                <a:solidFill>
                  <a:srgbClr val="003760"/>
                </a:solidFill>
                <a:latin typeface="Times New Roman" pitchFamily="34" charset="0"/>
                <a:ea typeface="微软雅黑" pitchFamily="34" charset="-122"/>
                <a:cs typeface="Times New Roman" pitchFamily="34" charset="-120"/>
              </a:rPr>
              <a:t>.她本不该那么早就</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离开医院</a:t>
            </a:r>
            <a:r>
              <a:rPr lang="en-US" altLang="zh-CN" b="0" i="0" dirty="0">
                <a:solidFill>
                  <a:srgbClr val="003760"/>
                </a:solidFill>
                <a:latin typeface="Times New Roman" pitchFamily="34" charset="0"/>
                <a:ea typeface="微软雅黑" pitchFamily="34" charset="-122"/>
                <a:cs typeface="Times New Roman" pitchFamily="34" charset="-120"/>
              </a:rPr>
              <a:t>，因为她还没有完全康复。</a:t>
            </a:r>
            <a:endParaRPr lang="en-US" altLang="zh-CN"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name="Slide 28">
    <p:spTree>
      <p:nvGrpSpPr>
        <p:cNvPr id="1" name=""/>
        <p:cNvGrpSpPr/>
        <p:nvPr/>
      </p:nvGrpSpPr>
      <p:grpSpPr>
        <a:xfrm>
          <a:off x="0" y="0"/>
          <a:ext cx="0" cy="0"/>
          <a:chOff x="0" y="0"/>
          <a:chExt cx="0" cy="0"/>
        </a:xfrm>
      </p:grpSpPr>
      <p:sp>
        <p:nvSpPr>
          <p:cNvPr id="2" name="P_5#68700e080?pid=9e489e77e&amp;color=0,55,96&amp;vtp=1&amp;bt=1&amp;bbb=1"/>
          <p:cNvSpPr/>
          <p:nvPr/>
        </p:nvSpPr>
        <p:spPr>
          <a:xfrm>
            <a:off x="502920" y="1517904"/>
            <a:ext cx="10570464" cy="2027555"/>
          </a:xfrm>
          <a:prstGeom prst="rect">
            <a:avLst/>
          </a:prstGeom>
          <a:noFill/>
          <a:ln/>
        </p:spPr>
        <p:txBody>
          <a:bodyPr wrap="none" lIns="0" tIns="0" rIns="0" bIns="0" rtlCol="0" anchor="t"/>
          <a:lstStyle/>
          <a:p>
            <a:pPr algn="l">
              <a:lnSpc>
                <a:spcPts val="3300"/>
              </a:lnSpc>
            </a:pPr>
            <a:r>
              <a:rPr lang="en-US" altLang="zh-CN" sz="1800" b="1" i="0">
                <a:solidFill>
                  <a:srgbClr val="003760"/>
                </a:solidFill>
                <a:latin typeface="Times New Roman" pitchFamily="34" charset="0"/>
                <a:ea typeface="微软雅黑" pitchFamily="34" charset="-122"/>
                <a:cs typeface="Times New Roman" pitchFamily="34" charset="-120"/>
              </a:rPr>
              <a:t>特别注意</a:t>
            </a:r>
          </a:p>
          <a:p>
            <a:pPr marL="0" marR="0" lvl="0" indent="0" algn="ctr"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should与ought</a:t>
            </a:r>
            <a:r>
              <a:rPr kumimoji="0" lang="en-US" altLang="zh-CN" sz="1800" b="1"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1"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的用法区别</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should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表示主观看法、建议；ought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to通常反映客观情况，表示“有义务”或“有必要”做某事。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should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study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hard.</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我们应该努力学习</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ought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respect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old.</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我们应该尊敬老人</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name="Slide 29">
    <p:spTree>
      <p:nvGrpSpPr>
        <p:cNvPr id="1" name=""/>
        <p:cNvGrpSpPr/>
        <p:nvPr/>
      </p:nvGrpSpPr>
      <p:grpSpPr>
        <a:xfrm>
          <a:off x="0" y="0"/>
          <a:ext cx="0" cy="0"/>
          <a:chOff x="0" y="0"/>
          <a:chExt cx="0" cy="0"/>
        </a:xfrm>
      </p:grpSpPr>
      <p:sp>
        <p:nvSpPr>
          <p:cNvPr id="2" name="P_5_BD#68700e080?sp=1&amp;pid=9e489e77e&amp;color=0,55,96&amp;vtp=1&amp;bt=1&amp;bbb=1"/>
          <p:cNvSpPr/>
          <p:nvPr/>
        </p:nvSpPr>
        <p:spPr>
          <a:xfrm>
            <a:off x="502920" y="1508760"/>
            <a:ext cx="10570464" cy="37039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（5）will,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表示愿望、意愿、意志或决心，意为“一定要；会；决心”。</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S</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won't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enemy.</a:t>
            </a:r>
            <a:r>
              <a:rPr lang="en-US" altLang="zh-CN" sz="1800" b="0" i="0" dirty="0">
                <a:solidFill>
                  <a:srgbClr val="003760"/>
                </a:solidFill>
                <a:latin typeface="Times New Roman" pitchFamily="34" charset="0"/>
                <a:ea typeface="楷体" pitchFamily="34" charset="-122"/>
                <a:cs typeface="Times New Roman" pitchFamily="34" charset="-120"/>
              </a:rPr>
              <a:t>她决不向敌人屈服</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表示习惯性动作、必然趋势或固有属性，意为“就会；老是；总是”。</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water.</a:t>
            </a:r>
            <a:r>
              <a:rPr lang="en-US" altLang="zh-CN" sz="1800" b="0" i="0" dirty="0">
                <a:solidFill>
                  <a:srgbClr val="003760"/>
                </a:solidFill>
                <a:latin typeface="Times New Roman" pitchFamily="34" charset="0"/>
                <a:ea typeface="楷体" pitchFamily="34" charset="-122"/>
                <a:cs typeface="Times New Roman" pitchFamily="34" charset="-120"/>
              </a:rPr>
              <a:t>众所周知</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鱼离开水就会死</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表示征求意见或提出请求，多用于主语是第二人称的疑问句中，would比will语气委婉。</a:t>
            </a:r>
            <a:endParaRPr lang="en-US" altLang="zh-CN" sz="1800" dirty="0"/>
          </a:p>
          <a:p>
            <a:pPr>
              <a:lnSpc>
                <a:spcPts val="3300"/>
              </a:lnSpc>
            </a:pPr>
            <a:r>
              <a:rPr lang="en-US" altLang="zh-CN" b="0" i="0" u="sng">
                <a:solidFill>
                  <a:srgbClr val="003760"/>
                </a:solidFill>
                <a:latin typeface="Times New Roman" pitchFamily="34" charset="0"/>
                <a:ea typeface="微软雅黑" pitchFamily="34" charset="-122"/>
                <a:cs typeface="Times New Roman" pitchFamily="34" charset="-120"/>
              </a:rPr>
              <a:t>W</a:t>
            </a:r>
            <a:r>
              <a:rPr lang="en-US" altLang="zh-CN" sz="1800" b="0" i="0" u="sng">
                <a:solidFill>
                  <a:srgbClr val="003760"/>
                </a:solidFill>
                <a:latin typeface="Times New Roman" pitchFamily="34" charset="0"/>
                <a:ea typeface="微软雅黑" pitchFamily="34" charset="-122"/>
                <a:cs typeface="Times New Roman" pitchFamily="34" charset="-120"/>
              </a:rPr>
              <a:t>ould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shopping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你能告诉我怎么到购物中心吗</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表示物体的功能或倾向性，常用于否定句。</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won't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start.</a:t>
            </a:r>
            <a:r>
              <a:rPr lang="en-US" altLang="zh-CN" sz="1800" b="0" i="0" dirty="0">
                <a:solidFill>
                  <a:srgbClr val="003760"/>
                </a:solidFill>
                <a:latin typeface="Times New Roman" pitchFamily="34" charset="0"/>
                <a:ea typeface="楷体" pitchFamily="34" charset="-122"/>
                <a:cs typeface="Times New Roman" pitchFamily="34" charset="-120"/>
              </a:rPr>
              <a:t>车就是发动不起来</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name="Slide 30">
    <p:spTree>
      <p:nvGrpSpPr>
        <p:cNvPr id="1" name=""/>
        <p:cNvGrpSpPr/>
        <p:nvPr/>
      </p:nvGrpSpPr>
      <p:grpSpPr>
        <a:xfrm>
          <a:off x="0" y="0"/>
          <a:ext cx="0" cy="0"/>
          <a:chOff x="0" y="0"/>
          <a:chExt cx="0" cy="0"/>
        </a:xfrm>
      </p:grpSpPr>
      <p:sp>
        <p:nvSpPr>
          <p:cNvPr id="2" name="P_5_BD#68700e080?sp=1&amp;pid=9e489e77e&amp;color=0,55,96&amp;vtp=1&amp;bt=1&amp;bbb=1"/>
          <p:cNvSpPr/>
          <p:nvPr/>
        </p:nvSpPr>
        <p:spPr>
          <a:xfrm>
            <a:off x="502920" y="1508760"/>
            <a:ext cx="10570464" cy="32848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（6）used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u</a:t>
            </a:r>
            <a:r>
              <a:rPr lang="en-US" altLang="zh-CN" sz="1800" b="0" i="0">
                <a:solidFill>
                  <a:srgbClr val="003760"/>
                </a:solidFill>
                <a:latin typeface="Times New Roman" pitchFamily="34" charset="0"/>
                <a:ea typeface="微软雅黑" pitchFamily="34" charset="-122"/>
                <a:cs typeface="Times New Roman" pitchFamily="34" charset="-120"/>
              </a:rPr>
              <a:t>sed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to意为“过去常常”，表示过去习惯性的动作或状态。</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a:solidFill>
                  <a:srgbClr val="003760"/>
                </a:solidFill>
                <a:latin typeface="Times New Roman" pitchFamily="34" charset="0"/>
                <a:ea typeface="微软雅黑" pitchFamily="34" charset="-122"/>
                <a:cs typeface="Times New Roman" pitchFamily="34" charset="-120"/>
              </a:rPr>
              <a:t>ad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used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爸爸没有像以前一样早回家</a:t>
            </a:r>
            <a:r>
              <a:rPr lang="en-US" altLang="zh-CN" sz="1800"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特别注意</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algn="ctr"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would与used</a:t>
            </a:r>
            <a:r>
              <a:rPr kumimoji="0" lang="en-US" altLang="zh-CN" sz="1800" b="1"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to的用法区别</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would表示过去的习惯，不强调现在如何；used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to表示过去经常性或习惯性的动作或状态，现在已结</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束，含有较强的“今昔对比”的意味。</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China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longer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used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中国已经不再是原来的样子了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。（此句中不能用would）</a:t>
            </a:r>
            <a:endParaRPr lang="en-US" altLang="zh-CN" sz="1800"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name="Slide 32">
    <p:spTree>
      <p:nvGrpSpPr>
        <p:cNvPr id="1" name=""/>
        <p:cNvGrpSpPr/>
        <p:nvPr/>
      </p:nvGrpSpPr>
      <p:grpSpPr>
        <a:xfrm>
          <a:off x="0" y="0"/>
          <a:ext cx="0" cy="0"/>
          <a:chOff x="0" y="0"/>
          <a:chExt cx="0" cy="0"/>
        </a:xfrm>
      </p:grpSpPr>
      <p:sp>
        <p:nvSpPr>
          <p:cNvPr id="2" name="P_5#68700e080?sp=1&amp;pid=9e489e77e&amp;color=0,55,96&amp;vtp=1&amp;bt=1&amp;bbb=1"/>
          <p:cNvSpPr/>
          <p:nvPr/>
        </p:nvSpPr>
        <p:spPr>
          <a:xfrm>
            <a:off x="502920" y="1517904"/>
            <a:ext cx="10570464" cy="467233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2</a:t>
            </a:r>
            <a:r>
              <a:rPr lang="en-US" altLang="zh-CN" sz="1800" b="1"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情态动词表推测的用法</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（1）can和could表推测的用法</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can可以表推测，用于肯定句时，表示理论上的可能性，至于实际情况如何不作考虑，而且没有具体的时</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间意义，其否定式can't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是语气最强的否定推测，翻译为“不可能；一定不”。could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done表示过去本</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能够做某事却没有做，含有惋惜或责备的语气，意为</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“本来是可以</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的”。can't/couldn't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done表示</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对过去事实的否定推测，意为“不可能已经</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”。can't比couldn't的语气更强一些，但当主句的谓语动词是</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一般过去时的时候，从句要用could/couldn't。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Everyone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mistakes.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每个人都可能犯错</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hungry,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lunch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two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hours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ago.</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你不可能饿</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因为你两个小时前才吃了午饭</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felt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could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expressed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differently.</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他觉得他本可以用不同的方式表达的</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couldn't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watched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TV</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yesterday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would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exam.</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昨天他不可能看电视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因为他将有一</a:t>
            </a:r>
          </a:p>
          <a:p>
            <a:pPr marL="0" marR="0" lvl="0" indent="0" defTabSz="914400" rtl="0" eaLnBrk="1" fontAlgn="auto" latinLnBrk="0" hangingPunct="1">
              <a:lnSpc>
                <a:spcPts val="3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场考试</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C_2_BD#bc0ed86a7.fixed?pid=2ff9b0661&amp;color=61,88,159&amp;vtp=1&amp;bbb=1"/>
          <p:cNvSpPr/>
          <p:nvPr/>
        </p:nvSpPr>
        <p:spPr>
          <a:xfrm>
            <a:off x="758952" y="2642616"/>
            <a:ext cx="3163824" cy="1371600"/>
          </a:xfrm>
          <a:prstGeom prst="rect">
            <a:avLst/>
          </a:prstGeom>
          <a:noFill/>
          <a:ln/>
        </p:spPr>
        <p:txBody>
          <a:bodyPr wrap="none" lIns="0" tIns="0" rIns="0" bIns="0" rtlCol="0" anchor="ctr"/>
          <a:lstStyle/>
          <a:p>
            <a:pPr algn="ctr">
              <a:lnSpc>
                <a:spcPts val="5000"/>
              </a:lnSpc>
            </a:pPr>
            <a:r>
              <a:rPr lang="en-US" altLang="zh-CN" sz="4000" b="1" i="0" dirty="0">
                <a:solidFill>
                  <a:srgbClr val="3D589F"/>
                </a:solidFill>
                <a:latin typeface="Times New Roman" pitchFamily="34" charset="0"/>
                <a:ea typeface="印品黑体" pitchFamily="34" charset="-122"/>
                <a:cs typeface="Times New Roman" pitchFamily="34" charset="-120"/>
              </a:rPr>
              <a:t>Period</a:t>
            </a:r>
            <a:r>
              <a:rPr lang="en-US" altLang="zh-CN" sz="4000" b="1" i="0" dirty="0">
                <a:solidFill>
                  <a:srgbClr val="3D589F"/>
                </a:solidFill>
                <a:latin typeface="SimSun" pitchFamily="34" charset="0"/>
                <a:ea typeface="SimSun" pitchFamily="34" charset="-122"/>
                <a:cs typeface="SimSun" pitchFamily="34" charset="-120"/>
              </a:rPr>
              <a:t> </a:t>
            </a:r>
            <a:r>
              <a:rPr lang="en-US" altLang="zh-CN" sz="4000" b="1" i="0" dirty="0">
                <a:solidFill>
                  <a:srgbClr val="3D589F"/>
                </a:solidFill>
                <a:latin typeface="Times New Roman" pitchFamily="34" charset="0"/>
                <a:ea typeface="印品黑体" pitchFamily="34" charset="-122"/>
                <a:cs typeface="Times New Roman" pitchFamily="34" charset="-120"/>
              </a:rPr>
              <a:t>Ⅱ</a:t>
            </a:r>
            <a:endParaRPr lang="en-US" altLang="zh-CN" sz="4000" dirty="0"/>
          </a:p>
        </p:txBody>
      </p:sp>
      <p:sp>
        <p:nvSpPr>
          <p:cNvPr id="3" name="C_2_BD#bc0ed86a7.fixed?pid=2ff9b0661&amp;color=61,88,159&amp;vtp=1&amp;bbb=1&amp;hb=1"/>
          <p:cNvSpPr/>
          <p:nvPr/>
        </p:nvSpPr>
        <p:spPr>
          <a:xfrm>
            <a:off x="4608576" y="2542032"/>
            <a:ext cx="7470648" cy="1755648"/>
          </a:xfrm>
          <a:prstGeom prst="rect">
            <a:avLst/>
          </a:prstGeom>
          <a:noFill/>
          <a:ln/>
        </p:spPr>
        <p:txBody>
          <a:bodyPr wrap="none" lIns="0" tIns="0" rIns="0" bIns="0" rtlCol="0" anchor="ctr"/>
          <a:lstStyle/>
          <a:p>
            <a:pPr algn="l">
              <a:lnSpc>
                <a:spcPts val="5200"/>
              </a:lnSpc>
            </a:pPr>
            <a:r>
              <a:rPr lang="en-US" altLang="zh-CN" sz="4300" b="1" i="0" dirty="0">
                <a:solidFill>
                  <a:srgbClr val="3D589F"/>
                </a:solidFill>
                <a:latin typeface="Times New Roman" pitchFamily="34" charset="0"/>
                <a:ea typeface="印品黑体" pitchFamily="34" charset="-122"/>
                <a:cs typeface="Times New Roman" pitchFamily="34" charset="-120"/>
              </a:rPr>
              <a:t>Discovering</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Useful</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a:solidFill>
                  <a:srgbClr val="3D589F"/>
                </a:solidFill>
                <a:latin typeface="Times New Roman" pitchFamily="34" charset="0"/>
                <a:ea typeface="印品黑体" pitchFamily="34" charset="-122"/>
                <a:cs typeface="Times New Roman" pitchFamily="34" charset="-120"/>
              </a:rPr>
              <a:t>Structures</a:t>
            </a:r>
            <a:r>
              <a:rPr lang="en-US" altLang="zh-CN" sz="4300" b="1" i="0">
                <a:solidFill>
                  <a:srgbClr val="3D589F"/>
                </a:solidFill>
                <a:latin typeface="SimSun" pitchFamily="34" charset="0"/>
                <a:ea typeface="SimSun" pitchFamily="34" charset="-122"/>
                <a:cs typeface="SimSun" pitchFamily="34" charset="-120"/>
              </a:rPr>
              <a:t> </a:t>
            </a:r>
          </a:p>
          <a:p>
            <a:pPr>
              <a:lnSpc>
                <a:spcPts val="5300"/>
              </a:lnSpc>
            </a:pPr>
            <a:r>
              <a:rPr lang="en-US" altLang="zh-CN" sz="4300" b="1" i="0">
                <a:solidFill>
                  <a:srgbClr val="3D589F"/>
                </a:solidFill>
                <a:latin typeface="Times New Roman" pitchFamily="34" charset="0"/>
                <a:ea typeface="印品黑体" pitchFamily="34" charset="-122"/>
                <a:cs typeface="Times New Roman" pitchFamily="34" charset="-120"/>
              </a:rPr>
              <a:t>&amp;</a:t>
            </a:r>
            <a:r>
              <a:rPr lang="en-US" altLang="zh-CN" sz="4300" b="1" i="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Viewing</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and</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Talking</a:t>
            </a:r>
            <a:endParaRPr lang="en-US" altLang="zh-CN" sz="43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5_BD#68700e080?sp=1&amp;pid=9e489e77e&amp;color=0,55,96&amp;vtp=1&amp;bt=1&amp;bbb=1&amp;hb=1"/>
              <p:cNvSpPr/>
              <p:nvPr/>
            </p:nvSpPr>
            <p:spPr>
              <a:xfrm>
                <a:off x="502920" y="1508759"/>
                <a:ext cx="10570464" cy="4672330"/>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（2）may和might表推测的用法</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m</a:t>
                </a:r>
                <a:r>
                  <a:rPr lang="en-US" altLang="zh-CN" sz="1800" b="0" i="0">
                    <a:solidFill>
                      <a:srgbClr val="003760"/>
                    </a:solidFill>
                    <a:latin typeface="Times New Roman" pitchFamily="34" charset="0"/>
                    <a:ea typeface="微软雅黑" pitchFamily="34" charset="-122"/>
                    <a:cs typeface="Times New Roman" pitchFamily="34" charset="-120"/>
                  </a:rPr>
                  <a:t>ay</a:t>
                </a:r>
                <a:r>
                  <a:rPr lang="en-US" altLang="zh-CN" sz="1800" b="0" i="0" dirty="0">
                    <a:solidFill>
                      <a:srgbClr val="003760"/>
                    </a:solidFill>
                    <a:latin typeface="Times New Roman" pitchFamily="34" charset="0"/>
                    <a:ea typeface="微软雅黑" pitchFamily="34" charset="-122"/>
                    <a:cs typeface="Times New Roman" pitchFamily="34" charset="-120"/>
                  </a:rPr>
                  <a:t>和might表推测时既可以用于肯定句，也可以用于否定句。用于肯定句时意为“可能”；否定式</a:t>
                </a:r>
                <a:r>
                  <a:rPr lang="en-US" altLang="zh-CN" sz="1800" b="0" i="0">
                    <a:solidFill>
                      <a:srgbClr val="003760"/>
                    </a:solidFill>
                    <a:latin typeface="Times New Roman" pitchFamily="34" charset="0"/>
                    <a:ea typeface="微软雅黑" pitchFamily="34" charset="-122"/>
                    <a:cs typeface="Times New Roman" pitchFamily="34" charset="-120"/>
                  </a:rPr>
                  <a:t>may</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Times New Roman" pitchFamily="34" charset="0"/>
                    <a:ea typeface="微软雅黑" pitchFamily="34" charset="-122"/>
                    <a:cs typeface="Times New Roman" pitchFamily="34" charset="-120"/>
                  </a:rPr>
                  <a:t>/might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not意为“可能不”；might的可能性比may更小，语气更委婉一些。may/might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done表示对过</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去事实不大肯定的推测</a:t>
                </a:r>
                <a:r>
                  <a:rPr lang="en-US" altLang="zh-CN" sz="1800" b="0" i="0" dirty="0">
                    <a:solidFill>
                      <a:srgbClr val="003760"/>
                    </a:solidFill>
                    <a:latin typeface="Times New Roman" pitchFamily="34" charset="0"/>
                    <a:ea typeface="微软雅黑" pitchFamily="34" charset="-122"/>
                    <a:cs typeface="Times New Roman" pitchFamily="34" charset="-120"/>
                  </a:rPr>
                  <a:t>，语气较弱，用于肯定句时表示“可能已经</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”，其中might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done还可以表示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本来可能或可以做某事但没有做”，含有轻微的责备或遗憾口吻；否定式may/might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done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表示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可能还没</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little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problems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may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inspirations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inventions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我们在日常生</a:t>
                </a:r>
              </a:p>
              <a:p>
                <a:pPr>
                  <a:lnSpc>
                    <a:spcPts val="3100"/>
                  </a:lnSpc>
                </a:pPr>
                <a:r>
                  <a:rPr lang="en-US" altLang="zh-CN" sz="1800" b="0" i="0">
                    <a:solidFill>
                      <a:srgbClr val="003760"/>
                    </a:solidFill>
                    <a:latin typeface="Times New Roman" pitchFamily="34" charset="0"/>
                    <a:ea typeface="楷体" pitchFamily="34" charset="-122"/>
                    <a:cs typeface="Times New Roman" pitchFamily="34" charset="-120"/>
                  </a:rPr>
                  <a:t>活中遇到的小问题可能就是伟大发明的灵感</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e>
                      <m:sub>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r>
                          <a:rPr lang="en-US" altLang="zh-CN" sz="1800" baseline="-10000">
                            <a:solidFill>
                              <a:srgbClr val="003760"/>
                            </a:solidFill>
                            <a:latin typeface="Cambria Math" panose="02040503050406030204" pitchFamily="18" charset="0"/>
                          </a:rPr>
                          <m:t>北京</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Times New Roman" pitchFamily="34" charset="0"/>
                    <a:ea typeface="微软雅黑" pitchFamily="34" charset="-122"/>
                    <a:cs typeface="Times New Roman" pitchFamily="34" charset="-120"/>
                  </a:rPr>
                  <a:t>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might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outdoors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health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might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suffer</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如果</a:t>
                </a:r>
              </a:p>
              <a:p>
                <a:pPr>
                  <a:lnSpc>
                    <a:spcPts val="3100"/>
                  </a:lnSpc>
                </a:pPr>
                <a:r>
                  <a:rPr lang="en-US" altLang="zh-CN" sz="1800" b="0" i="0">
                    <a:solidFill>
                      <a:srgbClr val="003760"/>
                    </a:solidFill>
                    <a:latin typeface="Times New Roman" pitchFamily="34" charset="0"/>
                    <a:ea typeface="楷体" pitchFamily="34" charset="-122"/>
                    <a:cs typeface="Times New Roman" pitchFamily="34" charset="-120"/>
                  </a:rPr>
                  <a:t>你有一份办公室工作</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你可能不经常到户外去</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那么你的健康就有可能受到影响</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W</a:t>
                </a:r>
                <a:r>
                  <a:rPr lang="en-US" altLang="zh-CN" sz="1800" b="0" i="0">
                    <a:solidFill>
                      <a:srgbClr val="003760"/>
                    </a:solidFill>
                    <a:latin typeface="Times New Roman" pitchFamily="34" charset="0"/>
                    <a:ea typeface="微软雅黑" pitchFamily="34" charset="-122"/>
                    <a:cs typeface="Times New Roman" pitchFamily="34" charset="-120"/>
                  </a:rPr>
                  <a:t>hat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Considering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ability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might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have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done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better.</a:t>
                </a:r>
                <a:r>
                  <a:rPr lang="en-US" altLang="zh-CN" sz="1800" b="0" i="0" dirty="0">
                    <a:solidFill>
                      <a:srgbClr val="003760"/>
                    </a:solidFill>
                    <a:latin typeface="Times New Roman" pitchFamily="34" charset="0"/>
                    <a:ea typeface="楷体" pitchFamily="34" charset="-122"/>
                    <a:cs typeface="Times New Roman" pitchFamily="34" charset="-120"/>
                  </a:rPr>
                  <a:t>真遗憾</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考虑到他的能力和</a:t>
                </a:r>
              </a:p>
              <a:p>
                <a:pPr>
                  <a:lnSpc>
                    <a:spcPts val="3000"/>
                  </a:lnSpc>
                </a:pPr>
                <a:r>
                  <a:rPr lang="en-US" altLang="zh-CN" b="0" i="0">
                    <a:solidFill>
                      <a:srgbClr val="003760"/>
                    </a:solidFill>
                    <a:latin typeface="Times New Roman" pitchFamily="34" charset="0"/>
                    <a:ea typeface="楷体" pitchFamily="34" charset="-122"/>
                    <a:cs typeface="Times New Roman" pitchFamily="34" charset="-120"/>
                  </a:rPr>
                  <a:t>经验</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他本可以做得更好的</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P_5_BD#68700e080?sp=1&amp;pid=9e489e77e&amp;color=0,55,96&amp;vtp=1&amp;bt=1&amp;bbb=1&amp;hb=1"/>
              <p:cNvSpPr>
                <a:spLocks noRot="1" noChangeAspect="1" noMove="1" noResize="1" noEditPoints="1" noAdjustHandles="1" noChangeArrowheads="1" noChangeShapeType="1" noTextEdit="1"/>
              </p:cNvSpPr>
              <p:nvPr/>
            </p:nvSpPr>
            <p:spPr>
              <a:xfrm>
                <a:off x="502920" y="1508759"/>
                <a:ext cx="10570464" cy="4672330"/>
              </a:xfrm>
              <a:prstGeom prst="rect">
                <a:avLst/>
              </a:prstGeom>
              <a:blipFill>
                <a:blip r:embed="rId3"/>
                <a:stretch>
                  <a:fillRect l="-1384" r="-1269" b="-2999"/>
                </a:stretch>
              </a:blipFill>
              <a:ln/>
            </p:spPr>
            <p:txBody>
              <a:bodyPr/>
              <a:lstStyle/>
              <a:p>
                <a:r>
                  <a:rPr lang="zh-CN" altLang="en-US">
                    <a:noFill/>
                  </a:rPr>
                  <a:t> </a:t>
                </a:r>
              </a:p>
            </p:txBody>
          </p:sp>
        </mc:Fallback>
      </mc:AlternateContent>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name="Slide 34">
    <p:spTree>
      <p:nvGrpSpPr>
        <p:cNvPr id="1" name=""/>
        <p:cNvGrpSpPr/>
        <p:nvPr/>
      </p:nvGrpSpPr>
      <p:grpSpPr>
        <a:xfrm>
          <a:off x="0" y="0"/>
          <a:ext cx="0" cy="0"/>
          <a:chOff x="0" y="0"/>
          <a:chExt cx="0" cy="0"/>
        </a:xfrm>
      </p:grpSpPr>
      <p:sp>
        <p:nvSpPr>
          <p:cNvPr id="2" name="P_5_BD#68700e080?sp=1&amp;pid=9e489e77e&amp;color=0,55,96&amp;vtp=1&amp;bt=1&amp;bbb=1&amp;hb=1"/>
          <p:cNvSpPr/>
          <p:nvPr/>
        </p:nvSpPr>
        <p:spPr>
          <a:xfrm>
            <a:off x="502920" y="1508760"/>
            <a:ext cx="10570464" cy="24466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（3）must表推测的用法</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m</a:t>
            </a:r>
            <a:r>
              <a:rPr lang="en-US" altLang="zh-CN" sz="1800" b="0" i="0">
                <a:solidFill>
                  <a:srgbClr val="003760"/>
                </a:solidFill>
                <a:latin typeface="Times New Roman" pitchFamily="34" charset="0"/>
                <a:ea typeface="微软雅黑" pitchFamily="34" charset="-122"/>
                <a:cs typeface="Times New Roman" pitchFamily="34" charset="-120"/>
              </a:rPr>
              <a:t>ust</a:t>
            </a:r>
            <a:r>
              <a:rPr lang="en-US" altLang="zh-CN" sz="1800" b="0" i="0" dirty="0">
                <a:solidFill>
                  <a:srgbClr val="003760"/>
                </a:solidFill>
                <a:latin typeface="Times New Roman" pitchFamily="34" charset="0"/>
                <a:ea typeface="微软雅黑" pitchFamily="34" charset="-122"/>
                <a:cs typeface="Times New Roman" pitchFamily="34" charset="-120"/>
              </a:rPr>
              <a:t>表推测时通常只用于肯定句，意为“一定”或“肯定”，所作的推测几乎接近事实，语气最肯定。</a:t>
            </a:r>
            <a:r>
              <a:rPr lang="en-US" altLang="zh-CN" sz="1800" b="0" i="0">
                <a:solidFill>
                  <a:srgbClr val="003760"/>
                </a:solidFill>
                <a:latin typeface="Times New Roman" pitchFamily="34" charset="0"/>
                <a:ea typeface="微软雅黑" pitchFamily="34" charset="-122"/>
                <a:cs typeface="Times New Roman" pitchFamily="34" charset="-120"/>
              </a:rPr>
              <a:t>must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have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表示对过去事实有把握的肯定推测，语气最强，只用于肯定句中，意为“肯定（已经）</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H</a:t>
            </a:r>
            <a:r>
              <a:rPr lang="en-US" altLang="zh-CN" sz="1800" b="0" i="0">
                <a:solidFill>
                  <a:srgbClr val="003760"/>
                </a:solidFill>
                <a:latin typeface="Times New Roman" pitchFamily="34" charset="0"/>
                <a:ea typeface="微软雅黑" pitchFamily="34" charset="-122"/>
                <a:cs typeface="Times New Roman" pitchFamily="34" charset="-120"/>
              </a:rPr>
              <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must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tired.</a:t>
            </a:r>
            <a:r>
              <a:rPr lang="en-US" altLang="zh-CN" sz="1800" b="0" i="0" dirty="0">
                <a:solidFill>
                  <a:srgbClr val="003760"/>
                </a:solidFill>
                <a:latin typeface="Times New Roman" pitchFamily="34" charset="0"/>
                <a:ea typeface="楷体" pitchFamily="34" charset="-122"/>
                <a:cs typeface="Times New Roman" pitchFamily="34" charset="-120"/>
              </a:rPr>
              <a:t>他一整天一直在工作</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他肯定非常累</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H</a:t>
            </a:r>
            <a:r>
              <a:rPr lang="en-US" altLang="zh-CN" sz="1800" b="0" i="0">
                <a:solidFill>
                  <a:srgbClr val="003760"/>
                </a:solidFill>
                <a:latin typeface="Times New Roman" pitchFamily="34" charset="0"/>
                <a:ea typeface="微软雅黑" pitchFamily="34" charset="-122"/>
                <a:cs typeface="Times New Roman" pitchFamily="34" charset="-120"/>
              </a:rPr>
              <a:t>arry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uncomfortable.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must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have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drunk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night.</a:t>
            </a:r>
            <a:r>
              <a:rPr lang="en-US" altLang="zh-CN" sz="1800" b="0" i="0">
                <a:solidFill>
                  <a:srgbClr val="003760"/>
                </a:solidFill>
                <a:latin typeface="Times New Roman" pitchFamily="34" charset="0"/>
                <a:ea typeface="楷体" pitchFamily="34" charset="-122"/>
                <a:cs typeface="Times New Roman" pitchFamily="34" charset="-120"/>
              </a:rPr>
              <a:t>哈里感觉不舒服</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他肯定是昨晚在聚会上喝太多了</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name="Slide 35">
    <p:spTree>
      <p:nvGrpSpPr>
        <p:cNvPr id="1" name=""/>
        <p:cNvGrpSpPr/>
        <p:nvPr/>
      </p:nvGrpSpPr>
      <p:grpSpPr>
        <a:xfrm>
          <a:off x="0" y="0"/>
          <a:ext cx="0" cy="0"/>
          <a:chOff x="0" y="0"/>
          <a:chExt cx="0" cy="0"/>
        </a:xfrm>
      </p:grpSpPr>
      <p:sp>
        <p:nvSpPr>
          <p:cNvPr id="2" name="C_4_BD#69d62eb2e?pid=5a96e1244&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过去将来时</a:t>
            </a:r>
            <a:endParaRPr lang="en-US" altLang="zh-CN" sz="2200" dirty="0"/>
          </a:p>
        </p:txBody>
      </p:sp>
      <p:sp>
        <p:nvSpPr>
          <p:cNvPr id="3" name="P_5_BD#7da918ca0?pid=69d62eb2e&amp;color=0,55,96&amp;vtp=1&amp;bbb=1&amp;hb=1"/>
          <p:cNvSpPr/>
          <p:nvPr/>
        </p:nvSpPr>
        <p:spPr>
          <a:xfrm>
            <a:off x="502920" y="2008625"/>
            <a:ext cx="10570464" cy="20275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过去将来时表示从过去的某一时间看将要发生的动作或存在的状态。例如，如果想表达</a:t>
            </a:r>
            <a:r>
              <a:rPr lang="en-US" altLang="zh-CN" sz="1800" b="0" i="0">
                <a:solidFill>
                  <a:srgbClr val="003760"/>
                </a:solidFill>
                <a:latin typeface="Times New Roman" pitchFamily="34" charset="0"/>
                <a:ea typeface="微软雅黑" pitchFamily="34" charset="-122"/>
                <a:cs typeface="Times New Roman" pitchFamily="34" charset="-120"/>
              </a:rPr>
              <a:t>“玛丽明天要去巴</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黎</a:t>
            </a:r>
            <a:r>
              <a:rPr lang="en-US" altLang="zh-CN" sz="1800" b="0" i="0" dirty="0">
                <a:solidFill>
                  <a:srgbClr val="003760"/>
                </a:solidFill>
                <a:latin typeface="Times New Roman" pitchFamily="34" charset="0"/>
                <a:ea typeface="微软雅黑" pitchFamily="34" charset="-122"/>
                <a:cs typeface="Times New Roman" pitchFamily="34" charset="-120"/>
              </a:rPr>
              <a:t>”，这个“明天”属于将来；如果想表达“玛丽说过第二天要去巴黎”，这个“第二天”在现在看来</a:t>
            </a:r>
            <a:r>
              <a:rPr lang="en-US" altLang="zh-CN" sz="1800" b="0" i="0">
                <a:solidFill>
                  <a:srgbClr val="003760"/>
                </a:solidFill>
                <a:latin typeface="Times New Roman" pitchFamily="34" charset="0"/>
                <a:ea typeface="微软雅黑" pitchFamily="34" charset="-122"/>
                <a:cs typeface="Times New Roman" pitchFamily="34" charset="-120"/>
              </a:rPr>
              <a:t>，就是过去</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将来</a:t>
            </a:r>
            <a:r>
              <a:rPr lang="en-US" altLang="zh-CN" sz="1800" b="0" i="0" dirty="0">
                <a:solidFill>
                  <a:srgbClr val="003760"/>
                </a:solidFill>
                <a:latin typeface="Times New Roman" pitchFamily="34" charset="0"/>
                <a:ea typeface="微软雅黑" pitchFamily="34" charset="-122"/>
                <a:cs typeface="Times New Roman" pitchFamily="34" charset="-120"/>
              </a:rPr>
              <a:t>。过去将来时的基本结构为：would+动词原形（第一人称也可用should）。</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M</a:t>
            </a:r>
            <a:r>
              <a:rPr lang="en-US" altLang="zh-CN" sz="1800" b="0" i="0">
                <a:solidFill>
                  <a:srgbClr val="003760"/>
                </a:solidFill>
                <a:latin typeface="Times New Roman" pitchFamily="34" charset="0"/>
                <a:ea typeface="微软雅黑" pitchFamily="34" charset="-122"/>
                <a:cs typeface="Times New Roman" pitchFamily="34" charset="-120"/>
              </a:rPr>
              <a:t>ary</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will</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tomorrow.</a:t>
            </a:r>
            <a:r>
              <a:rPr lang="en-US" altLang="zh-CN" sz="1800" b="0" i="0" dirty="0">
                <a:solidFill>
                  <a:srgbClr val="003760"/>
                </a:solidFill>
                <a:latin typeface="Times New Roman" pitchFamily="34" charset="0"/>
                <a:ea typeface="楷体" pitchFamily="34" charset="-122"/>
                <a:cs typeface="Times New Roman" pitchFamily="34" charset="-120"/>
              </a:rPr>
              <a:t>玛丽明天要去巴黎</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Mary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said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she</a:t>
            </a:r>
            <a:r>
              <a:rPr lang="en-US" altLang="zh-CN" b="0" i="0"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would</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go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Paris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next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day.</a:t>
            </a:r>
            <a:r>
              <a:rPr lang="en-US" altLang="zh-CN" b="0" i="0" dirty="0">
                <a:solidFill>
                  <a:srgbClr val="003760"/>
                </a:solidFill>
                <a:latin typeface="Times New Roman" pitchFamily="34" charset="0"/>
                <a:ea typeface="楷体" pitchFamily="34" charset="-122"/>
                <a:cs typeface="Times New Roman" pitchFamily="34" charset="-120"/>
              </a:rPr>
              <a:t>玛丽说她第二天要去巴黎</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name="Slide 36">
    <p:spTree>
      <p:nvGrpSpPr>
        <p:cNvPr id="1" name=""/>
        <p:cNvGrpSpPr/>
        <p:nvPr/>
      </p:nvGrpSpPr>
      <p:grpSpPr>
        <a:xfrm>
          <a:off x="0" y="0"/>
          <a:ext cx="0" cy="0"/>
          <a:chOff x="0" y="0"/>
          <a:chExt cx="0" cy="0"/>
        </a:xfrm>
      </p:grpSpPr>
      <p:sp>
        <p:nvSpPr>
          <p:cNvPr id="2" name="P_5#7da918ca0?sp=1&amp;pid=69d62eb2e&amp;color=0,55,96&amp;vtp=1&amp;bt=1&amp;bbb=1&amp;hb=1"/>
          <p:cNvSpPr/>
          <p:nvPr/>
        </p:nvSpPr>
        <p:spPr>
          <a:xfrm>
            <a:off x="502920" y="1517904"/>
            <a:ext cx="10570464" cy="24466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过去将来时的基本用法</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过</a:t>
            </a:r>
            <a:r>
              <a:rPr lang="en-US" altLang="zh-CN" sz="1800" b="0" i="0">
                <a:solidFill>
                  <a:srgbClr val="003760"/>
                </a:solidFill>
                <a:latin typeface="Times New Roman" pitchFamily="34" charset="0"/>
                <a:ea typeface="微软雅黑" pitchFamily="34" charset="-122"/>
                <a:cs typeface="Times New Roman" pitchFamily="34" charset="-120"/>
              </a:rPr>
              <a:t>去将来时常用于主句是一般过去时的宾语从句或间接引语中</a:t>
            </a:r>
            <a:r>
              <a:rPr lang="en-US" altLang="zh-CN" sz="1800" b="0" i="0" dirty="0">
                <a:solidFill>
                  <a:srgbClr val="003760"/>
                </a:solidFill>
                <a:latin typeface="Times New Roman" pitchFamily="34" charset="0"/>
                <a:ea typeface="微软雅黑" pitchFamily="34" charset="-122"/>
                <a:cs typeface="Times New Roman" pitchFamily="34" charset="-120"/>
              </a:rPr>
              <a:t>。过去将来时的出发点是过去</a:t>
            </a:r>
            <a:r>
              <a:rPr lang="en-US" altLang="zh-CN" sz="1800" b="0" i="0">
                <a:solidFill>
                  <a:srgbClr val="003760"/>
                </a:solidFill>
                <a:latin typeface="Times New Roman" pitchFamily="34" charset="0"/>
                <a:ea typeface="微软雅黑" pitchFamily="34" charset="-122"/>
                <a:cs typeface="Times New Roman" pitchFamily="34" charset="-120"/>
              </a:rPr>
              <a:t>，即从过去某</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一时刻看以后要发生的动作或存在的状态</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would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offer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knowledge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unmanned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driving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cloud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computing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technology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support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Xiongan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city.</a:t>
            </a:r>
            <a:r>
              <a:rPr lang="en-US" altLang="zh-CN" sz="1800" b="0" i="0" dirty="0">
                <a:solidFill>
                  <a:srgbClr val="003760"/>
                </a:solidFill>
                <a:latin typeface="Times New Roman" pitchFamily="34" charset="0"/>
                <a:ea typeface="楷体" pitchFamily="34" charset="-122"/>
                <a:cs typeface="Times New Roman" pitchFamily="34" charset="-120"/>
              </a:rPr>
              <a:t>这家公司的首席执行官说</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他们</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将提供人工智能</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大数据</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无人驾驶和云计算技术方面的知识来支持雄安建设智能城市</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name="Slide 37">
    <p:spTree>
      <p:nvGrpSpPr>
        <p:cNvPr id="1" name=""/>
        <p:cNvGrpSpPr/>
        <p:nvPr/>
      </p:nvGrpSpPr>
      <p:grpSpPr>
        <a:xfrm>
          <a:off x="0" y="0"/>
          <a:ext cx="0" cy="0"/>
          <a:chOff x="0" y="0"/>
          <a:chExt cx="0" cy="0"/>
        </a:xfrm>
      </p:grpSpPr>
      <p:sp>
        <p:nvSpPr>
          <p:cNvPr id="2" name="P_5#7da918ca0?pid=69d62eb2e&amp;color=0,55,96&amp;vtp=1&amp;bt=1&amp;bbb=1&amp;hb=1"/>
          <p:cNvSpPr/>
          <p:nvPr/>
        </p:nvSpPr>
        <p:spPr>
          <a:xfrm>
            <a:off x="502920" y="1517904"/>
            <a:ext cx="10570464" cy="24466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特别注意</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would+动词原形”有时并不表示将来，而表示过去的某种习惯性的行为。</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W</a:t>
            </a:r>
            <a:r>
              <a:rPr lang="en-US" altLang="zh-CN" sz="1800" b="0" i="0">
                <a:solidFill>
                  <a:srgbClr val="003760"/>
                </a:solidFill>
                <a:latin typeface="Times New Roman" pitchFamily="34" charset="0"/>
                <a:ea typeface="微软雅黑" pitchFamily="34" charset="-122"/>
                <a:cs typeface="Times New Roman" pitchFamily="34" charset="-120"/>
              </a:rPr>
              <a:t>henever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John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would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housework</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过去约翰一有时间就帮父母做</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家务</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O</a:t>
            </a:r>
            <a:r>
              <a:rPr lang="en-US" altLang="zh-CN" sz="1800" b="0" i="0">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Sunday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mornings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would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bake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u="sng" dirty="0">
                <a:solidFill>
                  <a:srgbClr val="003760"/>
                </a:solidFill>
                <a:latin typeface="Times New Roman" pitchFamily="34" charset="0"/>
                <a:ea typeface="微软雅黑" pitchFamily="34" charset="-122"/>
                <a:cs typeface="Times New Roman" pitchFamily="34" charset="-120"/>
              </a:rPr>
              <a:t>'d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fridge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a:solidFill>
                  <a:srgbClr val="003760"/>
                </a:solidFill>
                <a:latin typeface="Times New Roman" pitchFamily="34" charset="0"/>
                <a:ea typeface="楷体" pitchFamily="34" charset="-122"/>
                <a:cs typeface="Times New Roman" pitchFamily="34" charset="-120"/>
              </a:rPr>
              <a:t>过去在星期天早晨</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妈妈经常会烘焙</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我就站在冰箱旁帮忙</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name="Slide 38">
    <p:spTree>
      <p:nvGrpSpPr>
        <p:cNvPr id="1" name=""/>
        <p:cNvGrpSpPr/>
        <p:nvPr/>
      </p:nvGrpSpPr>
      <p:grpSpPr>
        <a:xfrm>
          <a:off x="0" y="0"/>
          <a:ext cx="0" cy="0"/>
          <a:chOff x="0" y="0"/>
          <a:chExt cx="0" cy="0"/>
        </a:xfrm>
      </p:grpSpPr>
      <p:sp>
        <p:nvSpPr>
          <p:cNvPr id="2" name="P_5#7da918ca0?sp=1&amp;pid=69d62eb2e&amp;color=0,55,96&amp;vtp=1&amp;bt=1&amp;bbb=1"/>
          <p:cNvSpPr/>
          <p:nvPr/>
        </p:nvSpPr>
        <p:spPr>
          <a:xfrm>
            <a:off x="502920" y="1517904"/>
            <a:ext cx="10570464" cy="41230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2</a:t>
            </a:r>
            <a:r>
              <a:rPr lang="en-US" altLang="zh-CN" sz="1800" b="1"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过去将来时的其他常用结构</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（1）was/were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do结构，表示过去准备、计划做某事或将要发生某事。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arrived,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plane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just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going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take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off.</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他们到达时</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飞机正要起飞</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Albert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Einstein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born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1879.When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child,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few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people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guessed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going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famous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scientist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whose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theories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would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change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world.</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阿尔伯特</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爱因斯坦出生于</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1879</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年</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在他小时候</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很少有人会料到他会成为一位用其理论改变全世界的著名科学家</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（2）was/were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about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结构，表示“（过去某一时刻）正要、即将做某事”。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about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phone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rang.</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我正要出去</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这时电话响了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特别注意</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该结构很少与表示具体时间的状语连用，但可以同由as,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when引导的时间状语从句连用。</a:t>
            </a:r>
            <a:endParaRPr lang="en-US" altLang="zh-CN" sz="1800" dirty="0"/>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name="Slide 40">
    <p:spTree>
      <p:nvGrpSpPr>
        <p:cNvPr id="1" name=""/>
        <p:cNvGrpSpPr/>
        <p:nvPr/>
      </p:nvGrpSpPr>
      <p:grpSpPr>
        <a:xfrm>
          <a:off x="0" y="0"/>
          <a:ext cx="0" cy="0"/>
          <a:chOff x="0" y="0"/>
          <a:chExt cx="0" cy="0"/>
        </a:xfrm>
      </p:grpSpPr>
      <p:sp>
        <p:nvSpPr>
          <p:cNvPr id="2" name="P_5_BD#7da918ca0?sp=1&amp;pid=69d62eb2e&amp;color=0,55,96&amp;vtp=1&amp;bt=1&amp;bbb=1&amp;hb=1"/>
          <p:cNvSpPr/>
          <p:nvPr/>
        </p:nvSpPr>
        <p:spPr>
          <a:xfrm>
            <a:off x="502920" y="1508760"/>
            <a:ext cx="10570464" cy="37069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（3）was/were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point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doing结构，表示“（过去某一时刻）正要做某事时”。</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was</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point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of</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giving</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search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eye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bushes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我正要放弃搜</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寻时</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Times New Roman" pitchFamily="34" charset="0"/>
                <a:ea typeface="楷体" pitchFamily="34" charset="-122"/>
                <a:cs typeface="Times New Roman" pitchFamily="34" charset="-120"/>
              </a:rPr>
              <a:t>灌木丛中的某个东西吸引了我的注意</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（4）go,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leave等少数表位移的动词可用过去进行时表示过去将要发生的情况。</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mother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dance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Tom.</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她告诉她母亲</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她要和汤姆一起去参加一个</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舞会</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（5）was/were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do表示曾计划或安排将要做某事。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said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meet</a:t>
            </a:r>
            <a:r>
              <a:rPr kumimoji="0" lang="en-US" altLang="zh-CN" sz="100" b="0" i="0" u="sng"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00" b="0" i="0" u="sng"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friend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station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p.m.</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他说他下午四点要去车站接朋友</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algn="r" defTabSz="914400" rtl="0" eaLnBrk="1" fontAlgn="auto" latinLnBrk="0" hangingPunct="1">
              <a:lnSpc>
                <a:spcPts val="31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对应练习见《巩固练》L53</a:t>
            </a:r>
            <a:endParaRPr lang="en-US" altLang="zh-CN"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sp>
        <p:nvSpPr>
          <p:cNvPr id="2" name="P_3#307fe8f81?pid=bc0ed86a7&amp;color=0,55,96&amp;vtp=1&amp;bt=1&amp;bbb=1"/>
          <p:cNvSpPr/>
          <p:nvPr/>
        </p:nvSpPr>
        <p:spPr>
          <a:xfrm>
            <a:off x="502920" y="1512000"/>
            <a:ext cx="10570464" cy="1192340"/>
          </a:xfrm>
          <a:prstGeom prst="rect">
            <a:avLst/>
          </a:prstGeom>
          <a:noFill/>
          <a:ln/>
        </p:spPr>
        <p:txBody>
          <a:bodyPr wrap="none" lIns="0" tIns="0" rIns="0" bIns="0" rtlCol="0" anchor="t"/>
          <a:lstStyle/>
          <a:p>
            <a:pPr algn="l">
              <a:lnSpc>
                <a:spcPts val="3300"/>
              </a:lnSpc>
            </a:pPr>
            <a:r>
              <a:rPr lang="en-US" altLang="zh-CN" sz="1800" b="1" i="0">
                <a:solidFill>
                  <a:srgbClr val="003760"/>
                </a:solidFill>
                <a:latin typeface="Times New Roman" pitchFamily="34" charset="0"/>
                <a:ea typeface="微软雅黑" pitchFamily="34" charset="-122"/>
                <a:cs typeface="Times New Roman" pitchFamily="34" charset="-120"/>
              </a:rPr>
              <a:t>敲黑板</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语言知识：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intention,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hesitate,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情态动词,过去将来时等。</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语言技能：</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恰当运用情态动词及过去将来时；描述剧本中角色的情感态度变化；能够复述故事。</a:t>
            </a:r>
            <a:endParaRPr lang="en-US" altLang="zh-CN" sz="18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C_4_BD#abea35972?pid=a058ad963&amp;color=0,55,96&amp;vtp=1&amp;bt=1&amp;bbb=1"/>
          <p:cNvSpPr/>
          <p:nvPr/>
        </p:nvSpPr>
        <p:spPr>
          <a:xfrm>
            <a:off x="502920" y="1508760"/>
            <a:ext cx="10570464" cy="462788"/>
          </a:xfrm>
          <a:prstGeom prst="rect">
            <a:avLst/>
          </a:prstGeom>
          <a:noFill/>
          <a:ln/>
        </p:spPr>
        <p:txBody>
          <a:bodyPr wrap="none" lIns="0" tIns="0" rIns="0" bIns="0" rtlCol="0" anchor="t"/>
          <a:lstStyle/>
          <a:p>
            <a:pPr algn="l">
              <a:lnSpc>
                <a:spcPts val="3900"/>
              </a:lnSpc>
            </a:pPr>
            <a:r>
              <a:rPr lang="en-US" altLang="zh-CN" sz="2400" b="1" i="0" dirty="0">
                <a:solidFill>
                  <a:srgbClr val="003760"/>
                </a:solidFill>
                <a:latin typeface="Times New Roman" pitchFamily="34" charset="0"/>
                <a:ea typeface="微软雅黑" pitchFamily="34" charset="-122"/>
                <a:cs typeface="Times New Roman" pitchFamily="34" charset="-120"/>
              </a:rPr>
              <a:t>必刷词汇</a:t>
            </a:r>
            <a:endParaRPr lang="en-US" altLang="zh-CN" sz="2400" dirty="0"/>
          </a:p>
        </p:txBody>
      </p:sp>
      <p:sp>
        <p:nvSpPr>
          <p:cNvPr id="3" name="QB_5_BD.1_1#642c9bb9f?pid=abea35972&amp;color=0,55,96&amp;vtp=1&amp;bbb=1"/>
          <p:cNvSpPr/>
          <p:nvPr/>
        </p:nvSpPr>
        <p:spPr>
          <a:xfrm>
            <a:off x="502920" y="2019206"/>
            <a:ext cx="10570464" cy="2310130"/>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1.opera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2.sequence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3.obligation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.无处；哪里都不</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.恐龙</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6.</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.&amp;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.（过去式</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，过去分词</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）拥抱；抱紧</a:t>
            </a:r>
            <a:endParaRPr lang="en-US" altLang="zh-CN" sz="1800" dirty="0"/>
          </a:p>
        </p:txBody>
      </p:sp>
      <p:sp>
        <p:nvSpPr>
          <p:cNvPr id="4" name="QB_5_AN.2_1#642c9bb9f.blank?pid=abea35972&amp;color=0,55,96&amp;vpa=1&amp;vtp=1&amp;bbb=1"/>
          <p:cNvSpPr/>
          <p:nvPr/>
        </p:nvSpPr>
        <p:spPr>
          <a:xfrm>
            <a:off x="1473676" y="1990758"/>
            <a:ext cx="623888" cy="33528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歌剧</a:t>
            </a:r>
            <a:endParaRPr lang="en-US" altLang="zh-CN" dirty="0"/>
          </a:p>
        </p:txBody>
      </p:sp>
      <p:sp>
        <p:nvSpPr>
          <p:cNvPr id="6" name="QB_5_AN.4_1#642c9bb9f.blank?pid=abea35972&amp;color=0,55,96&amp;vpa=2&amp;vtp=1&amp;bbb=1"/>
          <p:cNvSpPr/>
          <p:nvPr/>
        </p:nvSpPr>
        <p:spPr>
          <a:xfrm>
            <a:off x="1854676" y="2384458"/>
            <a:ext cx="1309688" cy="33528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按顺序排列</a:t>
            </a:r>
            <a:endParaRPr lang="en-US" altLang="zh-CN" dirty="0"/>
          </a:p>
        </p:txBody>
      </p:sp>
      <p:sp>
        <p:nvSpPr>
          <p:cNvPr id="7" name="QB_5_AN.5_1#642c9bb9f.blank?pid=abea35972&amp;color=0,55,96&amp;vpa=3&amp;vtp=1&amp;bbb=1"/>
          <p:cNvSpPr/>
          <p:nvPr/>
        </p:nvSpPr>
        <p:spPr>
          <a:xfrm>
            <a:off x="3512026" y="2384458"/>
            <a:ext cx="1538288" cy="33528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顺序；一系列</a:t>
            </a:r>
            <a:endParaRPr lang="en-US" altLang="zh-CN" dirty="0"/>
          </a:p>
        </p:txBody>
      </p:sp>
      <p:sp>
        <p:nvSpPr>
          <p:cNvPr id="9" name="QB_5_AN.7_1#642c9bb9f.blank?pid=abea35972&amp;color=0,55,96&amp;vpa=4&amp;vtp=1&amp;bbb=1"/>
          <p:cNvSpPr/>
          <p:nvPr/>
        </p:nvSpPr>
        <p:spPr>
          <a:xfrm>
            <a:off x="1892776" y="2778158"/>
            <a:ext cx="1995488" cy="33528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义务；职责；责任</a:t>
            </a:r>
            <a:endParaRPr lang="en-US" altLang="zh-CN" dirty="0"/>
          </a:p>
        </p:txBody>
      </p:sp>
      <p:sp>
        <p:nvSpPr>
          <p:cNvPr id="11" name="QB_5_AN.9_1#642c9bb9f.blank?pid=abea35972&amp;color=0,55,96&amp;vpa=5&amp;vtp=1&amp;bbb=1"/>
          <p:cNvSpPr/>
          <p:nvPr/>
        </p:nvSpPr>
        <p:spPr>
          <a:xfrm>
            <a:off x="692626" y="3171858"/>
            <a:ext cx="9540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nowhere</a:t>
            </a:r>
            <a:endParaRPr lang="en-US" altLang="zh-CN" dirty="0"/>
          </a:p>
        </p:txBody>
      </p:sp>
      <p:sp>
        <p:nvSpPr>
          <p:cNvPr id="13" name="QB_5_AN.11_1#642c9bb9f.blank?pid=abea35972&amp;color=0,55,96&amp;vpa=6&amp;vtp=1&amp;bbb=1"/>
          <p:cNvSpPr/>
          <p:nvPr/>
        </p:nvSpPr>
        <p:spPr>
          <a:xfrm>
            <a:off x="692626" y="3565558"/>
            <a:ext cx="9540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dinosaur</a:t>
            </a:r>
            <a:endParaRPr lang="en-US" altLang="zh-CN" dirty="0"/>
          </a:p>
        </p:txBody>
      </p:sp>
      <p:sp>
        <p:nvSpPr>
          <p:cNvPr id="15" name="QB_5_AN.13_1#642c9bb9f.blank?pid=abea35972&amp;color=0,55,96&amp;vpa=7&amp;vtp=1&amp;bbb=1"/>
          <p:cNvSpPr/>
          <p:nvPr/>
        </p:nvSpPr>
        <p:spPr>
          <a:xfrm>
            <a:off x="679926" y="3934620"/>
            <a:ext cx="5095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hug</a:t>
            </a:r>
            <a:endParaRPr lang="en-US" altLang="zh-CN" dirty="0"/>
          </a:p>
        </p:txBody>
      </p:sp>
      <p:sp>
        <p:nvSpPr>
          <p:cNvPr id="16" name="QB_5_AN.14_1#642c9bb9f.blank?pid=abea35972&amp;color=0,55,96&amp;vpa=8&amp;vtp=1&amp;bbb=1"/>
          <p:cNvSpPr/>
          <p:nvPr/>
        </p:nvSpPr>
        <p:spPr>
          <a:xfrm>
            <a:off x="3029426" y="3934620"/>
            <a:ext cx="8397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hugged</a:t>
            </a:r>
            <a:endParaRPr lang="en-US" altLang="zh-CN" dirty="0"/>
          </a:p>
        </p:txBody>
      </p:sp>
      <p:sp>
        <p:nvSpPr>
          <p:cNvPr id="17" name="QB_5_AN.15_1#642c9bb9f.blank?pid=abea35972&amp;color=0,55,96&amp;vpa=9&amp;vtp=1&amp;bbb=1"/>
          <p:cNvSpPr/>
          <p:nvPr/>
        </p:nvSpPr>
        <p:spPr>
          <a:xfrm>
            <a:off x="5086826" y="3934620"/>
            <a:ext cx="8397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hugged</a:t>
            </a:r>
            <a:endParaRPr lang="en-US" altLang="zh-CN" dirty="0"/>
          </a:p>
        </p:txBody>
      </p:sp>
      <p:sp>
        <p:nvSpPr>
          <p:cNvPr id="18" name="QB_5_BD.16_1#181d3c053?sp=1&amp;pid=abea35972&amp;color=0,55,96&amp;vtp=1&amp;bbb=1"/>
          <p:cNvSpPr/>
          <p:nvPr/>
        </p:nvSpPr>
        <p:spPr>
          <a:xfrm>
            <a:off x="502920" y="4332859"/>
            <a:ext cx="10570464" cy="1129030"/>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7.</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.打算；计划；意图；目的</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派</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.有意的；故意的</a:t>
            </a:r>
            <a:endParaRPr lang="en-US" altLang="zh-CN" sz="1800" dirty="0"/>
          </a:p>
          <a:p>
            <a:pPr>
              <a:lnSpc>
                <a:spcPts val="3000"/>
              </a:lnSpc>
            </a:pPr>
            <a:r>
              <a:rPr lang="en-US" altLang="zh-CN" b="0" i="0">
                <a:solidFill>
                  <a:srgbClr val="003760"/>
                </a:solidFill>
                <a:latin typeface="Times New Roman" pitchFamily="34" charset="0"/>
                <a:ea typeface="微软雅黑" pitchFamily="34" charset="-122"/>
                <a:cs typeface="Times New Roman" pitchFamily="34" charset="-120"/>
              </a:rPr>
              <a:t>联</a:t>
            </a:r>
            <a:r>
              <a:rPr lang="en-US" altLang="zh-CN" sz="1800" b="0" i="0">
                <a:solidFill>
                  <a:srgbClr val="003760"/>
                </a:solidFill>
                <a:latin typeface="Times New Roman" pitchFamily="34" charset="0"/>
                <a:ea typeface="微软雅黑" pitchFamily="34" charset="-122"/>
                <a:cs typeface="Times New Roman" pitchFamily="34" charset="-120"/>
              </a:rPr>
              <a:t>想</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a:t>
            </a:r>
            <a:r>
              <a:rPr lang="en-US" altLang="zh-CN" sz="1800" b="0" i="0" dirty="0">
                <a:solidFill>
                  <a:srgbClr val="003760"/>
                </a:solidFill>
                <a:latin typeface="Times New Roman" pitchFamily="34" charset="0"/>
                <a:ea typeface="微软雅黑" pitchFamily="34" charset="-122"/>
                <a:cs typeface="Times New Roman" pitchFamily="34" charset="-120"/>
              </a:rPr>
              <a:t>.打算；计划</a:t>
            </a:r>
            <a:endParaRPr lang="en-US" altLang="zh-CN" sz="1800" dirty="0"/>
          </a:p>
        </p:txBody>
      </p:sp>
      <p:sp>
        <p:nvSpPr>
          <p:cNvPr id="19" name="QB_5_AN.17_1#181d3c053.blank?pid=abea35972&amp;color=0,55,96&amp;vpa=10&amp;vtp=1&amp;bbb=1"/>
          <p:cNvSpPr/>
          <p:nvPr/>
        </p:nvSpPr>
        <p:spPr>
          <a:xfrm>
            <a:off x="679926" y="4304411"/>
            <a:ext cx="9794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intention</a:t>
            </a:r>
            <a:endParaRPr lang="en-US" altLang="zh-CN" dirty="0"/>
          </a:p>
        </p:txBody>
      </p:sp>
      <p:sp>
        <p:nvSpPr>
          <p:cNvPr id="20" name="QB_5_AN.18_1#181d3c053.blank?pid=abea35972&amp;color=0,55,96&amp;vpa=11&amp;vtp=1&amp;bbb=1"/>
          <p:cNvSpPr/>
          <p:nvPr/>
        </p:nvSpPr>
        <p:spPr>
          <a:xfrm>
            <a:off x="711676" y="4698111"/>
            <a:ext cx="11445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intentional</a:t>
            </a:r>
            <a:endParaRPr lang="en-US" altLang="zh-CN" dirty="0"/>
          </a:p>
        </p:txBody>
      </p:sp>
      <p:sp>
        <p:nvSpPr>
          <p:cNvPr id="21" name="QB_5_AN.19_1#181d3c053.blank?pid=abea35972&amp;color=0,55,96&amp;vpa=12&amp;vtp=1&amp;bbb=1"/>
          <p:cNvSpPr/>
          <p:nvPr/>
        </p:nvSpPr>
        <p:spPr>
          <a:xfrm>
            <a:off x="965676" y="5079873"/>
            <a:ext cx="7381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intend</a:t>
            </a:r>
            <a:endParaRPr lang="en-US" altLang="zh-CN" dirty="0"/>
          </a:p>
        </p:txBody>
      </p:sp>
      <p:sp>
        <p:nvSpPr>
          <p:cNvPr id="22" name="QB_5_BD.20_1#612382019?sp=1&amp;pid=abea35972&amp;color=0,55,96&amp;vtp=1&amp;bbb=1"/>
          <p:cNvSpPr/>
          <p:nvPr/>
        </p:nvSpPr>
        <p:spPr>
          <a:xfrm>
            <a:off x="502920" y="5488559"/>
            <a:ext cx="10570464" cy="735330"/>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8.</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.音乐剧</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音乐的联想①</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Times New Roman" pitchFamily="34" charset="0"/>
                <a:ea typeface="微软雅黑" pitchFamily="34" charset="-122"/>
                <a:cs typeface="Times New Roman" pitchFamily="34" charset="-120"/>
              </a:rPr>
              <a:t>.音乐</a:t>
            </a:r>
          </a:p>
          <a:p>
            <a:pPr marL="0" marR="0" lvl="0" indent="0" defTabSz="914400" rtl="0" eaLnBrk="1" fontAlgn="auto" latinLnBrk="0" hangingPunct="1">
              <a:lnSpc>
                <a:spcPts val="30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.音乐家</a:t>
            </a:r>
            <a:endParaRPr lang="en-US" altLang="zh-CN" sz="1800" dirty="0"/>
          </a:p>
        </p:txBody>
      </p:sp>
      <p:sp>
        <p:nvSpPr>
          <p:cNvPr id="24" name="QB_5_AN.21_1#612382019.blank?pid=abea35972&amp;color=0,55,96&amp;vpa=13&amp;vtp=1&amp;bbb=1"/>
          <p:cNvSpPr/>
          <p:nvPr/>
        </p:nvSpPr>
        <p:spPr>
          <a:xfrm>
            <a:off x="667226" y="5460111"/>
            <a:ext cx="8778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musical</a:t>
            </a:r>
            <a:endParaRPr lang="en-US" altLang="zh-CN" dirty="0"/>
          </a:p>
        </p:txBody>
      </p:sp>
      <p:sp>
        <p:nvSpPr>
          <p:cNvPr id="25" name="QB_5_AN.22_1#612382019.blank?pid=abea35972&amp;color=0,55,96&amp;vpa=14&amp;vtp=1&amp;bbb=1"/>
          <p:cNvSpPr/>
          <p:nvPr/>
        </p:nvSpPr>
        <p:spPr>
          <a:xfrm>
            <a:off x="4413726" y="5460111"/>
            <a:ext cx="7127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music</a:t>
            </a:r>
            <a:endParaRPr lang="en-US" altLang="zh-CN" dirty="0"/>
          </a:p>
        </p:txBody>
      </p:sp>
      <p:sp>
        <p:nvSpPr>
          <p:cNvPr id="26" name="QB_5_AN.23_1#612382019.blank?pid=abea35972&amp;color=0,55,96&amp;vpa=15&amp;vtp=1&amp;bbb=1"/>
          <p:cNvSpPr/>
          <p:nvPr/>
        </p:nvSpPr>
        <p:spPr>
          <a:xfrm>
            <a:off x="724376" y="5841873"/>
            <a:ext cx="9921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musician</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fade">
                                      <p:cBhvr>
                                        <p:cTn id="39" dur="500"/>
                                        <p:tgtEl>
                                          <p:spTgt spid="11">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fade">
                                      <p:cBhvr>
                                        <p:cTn id="42" dur="500"/>
                                        <p:tgtEl>
                                          <p:spTgt spid="1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3">
                                            <p:bg/>
                                          </p:spTgt>
                                        </p:tgtEl>
                                        <p:attrNameLst>
                                          <p:attrName>style.visibility</p:attrName>
                                        </p:attrNameLst>
                                      </p:cBhvr>
                                      <p:to>
                                        <p:strVal val="visible"/>
                                      </p:to>
                                    </p:set>
                                    <p:animEffect transition="in" filter="fade">
                                      <p:cBhvr>
                                        <p:cTn id="47" dur="500"/>
                                        <p:tgtEl>
                                          <p:spTgt spid="13">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
                                            <p:txEl>
                                              <p:pRg st="0" end="0"/>
                                            </p:txEl>
                                          </p:spTgt>
                                        </p:tgtEl>
                                        <p:attrNameLst>
                                          <p:attrName>style.visibility</p:attrName>
                                        </p:attrNameLst>
                                      </p:cBhvr>
                                      <p:to>
                                        <p:strVal val="visible"/>
                                      </p:to>
                                    </p:set>
                                    <p:animEffect transition="in" filter="fade">
                                      <p:cBhvr>
                                        <p:cTn id="50" dur="500"/>
                                        <p:tgtEl>
                                          <p:spTgt spid="13">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5">
                                            <p:bg/>
                                          </p:spTgt>
                                        </p:tgtEl>
                                        <p:attrNameLst>
                                          <p:attrName>style.visibility</p:attrName>
                                        </p:attrNameLst>
                                      </p:cBhvr>
                                      <p:to>
                                        <p:strVal val="visible"/>
                                      </p:to>
                                    </p:set>
                                    <p:animEffect transition="in" filter="fade">
                                      <p:cBhvr>
                                        <p:cTn id="55" dur="500"/>
                                        <p:tgtEl>
                                          <p:spTgt spid="15">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5">
                                            <p:txEl>
                                              <p:pRg st="0" end="0"/>
                                            </p:txEl>
                                          </p:spTgt>
                                        </p:tgtEl>
                                        <p:attrNameLst>
                                          <p:attrName>style.visibility</p:attrName>
                                        </p:attrNameLst>
                                      </p:cBhvr>
                                      <p:to>
                                        <p:strVal val="visible"/>
                                      </p:to>
                                    </p:set>
                                    <p:animEffect transition="in" filter="fade">
                                      <p:cBhvr>
                                        <p:cTn id="58" dur="500"/>
                                        <p:tgtEl>
                                          <p:spTgt spid="15">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6">
                                            <p:bg/>
                                          </p:spTgt>
                                        </p:tgtEl>
                                        <p:attrNameLst>
                                          <p:attrName>style.visibility</p:attrName>
                                        </p:attrNameLst>
                                      </p:cBhvr>
                                      <p:to>
                                        <p:strVal val="visible"/>
                                      </p:to>
                                    </p:set>
                                    <p:animEffect transition="in" filter="fade">
                                      <p:cBhvr>
                                        <p:cTn id="63" dur="500"/>
                                        <p:tgtEl>
                                          <p:spTgt spid="16">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6">
                                            <p:txEl>
                                              <p:pRg st="0" end="0"/>
                                            </p:txEl>
                                          </p:spTgt>
                                        </p:tgtEl>
                                        <p:attrNameLst>
                                          <p:attrName>style.visibility</p:attrName>
                                        </p:attrNameLst>
                                      </p:cBhvr>
                                      <p:to>
                                        <p:strVal val="visible"/>
                                      </p:to>
                                    </p:set>
                                    <p:animEffect transition="in" filter="fade">
                                      <p:cBhvr>
                                        <p:cTn id="66" dur="500"/>
                                        <p:tgtEl>
                                          <p:spTgt spid="16">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7">
                                            <p:bg/>
                                          </p:spTgt>
                                        </p:tgtEl>
                                        <p:attrNameLst>
                                          <p:attrName>style.visibility</p:attrName>
                                        </p:attrNameLst>
                                      </p:cBhvr>
                                      <p:to>
                                        <p:strVal val="visible"/>
                                      </p:to>
                                    </p:set>
                                    <p:animEffect transition="in" filter="fade">
                                      <p:cBhvr>
                                        <p:cTn id="71" dur="500"/>
                                        <p:tgtEl>
                                          <p:spTgt spid="17">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7">
                                            <p:txEl>
                                              <p:pRg st="0" end="0"/>
                                            </p:txEl>
                                          </p:spTgt>
                                        </p:tgtEl>
                                        <p:attrNameLst>
                                          <p:attrName>style.visibility</p:attrName>
                                        </p:attrNameLst>
                                      </p:cBhvr>
                                      <p:to>
                                        <p:strVal val="visible"/>
                                      </p:to>
                                    </p:set>
                                    <p:animEffect transition="in" filter="fade">
                                      <p:cBhvr>
                                        <p:cTn id="74" dur="500"/>
                                        <p:tgtEl>
                                          <p:spTgt spid="17">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9">
                                            <p:bg/>
                                          </p:spTgt>
                                        </p:tgtEl>
                                        <p:attrNameLst>
                                          <p:attrName>style.visibility</p:attrName>
                                        </p:attrNameLst>
                                      </p:cBhvr>
                                      <p:to>
                                        <p:strVal val="visible"/>
                                      </p:to>
                                    </p:set>
                                    <p:animEffect transition="in" filter="fade">
                                      <p:cBhvr>
                                        <p:cTn id="79" dur="500"/>
                                        <p:tgtEl>
                                          <p:spTgt spid="19">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9">
                                            <p:txEl>
                                              <p:pRg st="0" end="0"/>
                                            </p:txEl>
                                          </p:spTgt>
                                        </p:tgtEl>
                                        <p:attrNameLst>
                                          <p:attrName>style.visibility</p:attrName>
                                        </p:attrNameLst>
                                      </p:cBhvr>
                                      <p:to>
                                        <p:strVal val="visible"/>
                                      </p:to>
                                    </p:set>
                                    <p:animEffect transition="in" filter="fade">
                                      <p:cBhvr>
                                        <p:cTn id="82" dur="500"/>
                                        <p:tgtEl>
                                          <p:spTgt spid="19">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20">
                                            <p:bg/>
                                          </p:spTgt>
                                        </p:tgtEl>
                                        <p:attrNameLst>
                                          <p:attrName>style.visibility</p:attrName>
                                        </p:attrNameLst>
                                      </p:cBhvr>
                                      <p:to>
                                        <p:strVal val="visible"/>
                                      </p:to>
                                    </p:set>
                                    <p:animEffect transition="in" filter="fade">
                                      <p:cBhvr>
                                        <p:cTn id="87" dur="500"/>
                                        <p:tgtEl>
                                          <p:spTgt spid="20">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0">
                                            <p:txEl>
                                              <p:pRg st="0" end="0"/>
                                            </p:txEl>
                                          </p:spTgt>
                                        </p:tgtEl>
                                        <p:attrNameLst>
                                          <p:attrName>style.visibility</p:attrName>
                                        </p:attrNameLst>
                                      </p:cBhvr>
                                      <p:to>
                                        <p:strVal val="visible"/>
                                      </p:to>
                                    </p:set>
                                    <p:animEffect transition="in" filter="fade">
                                      <p:cBhvr>
                                        <p:cTn id="90" dur="500"/>
                                        <p:tgtEl>
                                          <p:spTgt spid="20">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21">
                                            <p:bg/>
                                          </p:spTgt>
                                        </p:tgtEl>
                                        <p:attrNameLst>
                                          <p:attrName>style.visibility</p:attrName>
                                        </p:attrNameLst>
                                      </p:cBhvr>
                                      <p:to>
                                        <p:strVal val="visible"/>
                                      </p:to>
                                    </p:set>
                                    <p:animEffect transition="in" filter="fade">
                                      <p:cBhvr>
                                        <p:cTn id="95" dur="500"/>
                                        <p:tgtEl>
                                          <p:spTgt spid="21">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21">
                                            <p:txEl>
                                              <p:pRg st="0" end="0"/>
                                            </p:txEl>
                                          </p:spTgt>
                                        </p:tgtEl>
                                        <p:attrNameLst>
                                          <p:attrName>style.visibility</p:attrName>
                                        </p:attrNameLst>
                                      </p:cBhvr>
                                      <p:to>
                                        <p:strVal val="visible"/>
                                      </p:to>
                                    </p:set>
                                    <p:animEffect transition="in" filter="fade">
                                      <p:cBhvr>
                                        <p:cTn id="98" dur="500"/>
                                        <p:tgtEl>
                                          <p:spTgt spid="21">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24">
                                            <p:bg/>
                                          </p:spTgt>
                                        </p:tgtEl>
                                        <p:attrNameLst>
                                          <p:attrName>style.visibility</p:attrName>
                                        </p:attrNameLst>
                                      </p:cBhvr>
                                      <p:to>
                                        <p:strVal val="visible"/>
                                      </p:to>
                                    </p:set>
                                    <p:animEffect transition="in" filter="fade">
                                      <p:cBhvr>
                                        <p:cTn id="103" dur="500"/>
                                        <p:tgtEl>
                                          <p:spTgt spid="24">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24">
                                            <p:txEl>
                                              <p:pRg st="0" end="0"/>
                                            </p:txEl>
                                          </p:spTgt>
                                        </p:tgtEl>
                                        <p:attrNameLst>
                                          <p:attrName>style.visibility</p:attrName>
                                        </p:attrNameLst>
                                      </p:cBhvr>
                                      <p:to>
                                        <p:strVal val="visible"/>
                                      </p:to>
                                    </p:set>
                                    <p:animEffect transition="in" filter="fade">
                                      <p:cBhvr>
                                        <p:cTn id="106" dur="500"/>
                                        <p:tgtEl>
                                          <p:spTgt spid="24">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5">
                                            <p:bg/>
                                          </p:spTgt>
                                        </p:tgtEl>
                                        <p:attrNameLst>
                                          <p:attrName>style.visibility</p:attrName>
                                        </p:attrNameLst>
                                      </p:cBhvr>
                                      <p:to>
                                        <p:strVal val="visible"/>
                                      </p:to>
                                    </p:set>
                                    <p:animEffect transition="in" filter="fade">
                                      <p:cBhvr>
                                        <p:cTn id="111" dur="500"/>
                                        <p:tgtEl>
                                          <p:spTgt spid="25">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5">
                                            <p:txEl>
                                              <p:pRg st="0" end="0"/>
                                            </p:txEl>
                                          </p:spTgt>
                                        </p:tgtEl>
                                        <p:attrNameLst>
                                          <p:attrName>style.visibility</p:attrName>
                                        </p:attrNameLst>
                                      </p:cBhvr>
                                      <p:to>
                                        <p:strVal val="visible"/>
                                      </p:to>
                                    </p:set>
                                    <p:animEffect transition="in" filter="fade">
                                      <p:cBhvr>
                                        <p:cTn id="114" dur="500"/>
                                        <p:tgtEl>
                                          <p:spTgt spid="25">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6">
                                            <p:bg/>
                                          </p:spTgt>
                                        </p:tgtEl>
                                        <p:attrNameLst>
                                          <p:attrName>style.visibility</p:attrName>
                                        </p:attrNameLst>
                                      </p:cBhvr>
                                      <p:to>
                                        <p:strVal val="visible"/>
                                      </p:to>
                                    </p:set>
                                    <p:animEffect transition="in" filter="fade">
                                      <p:cBhvr>
                                        <p:cTn id="119" dur="500"/>
                                        <p:tgtEl>
                                          <p:spTgt spid="26">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6">
                                            <p:txEl>
                                              <p:pRg st="0" end="0"/>
                                            </p:txEl>
                                          </p:spTgt>
                                        </p:tgtEl>
                                        <p:attrNameLst>
                                          <p:attrName>style.visibility</p:attrName>
                                        </p:attrNameLst>
                                      </p:cBhvr>
                                      <p:to>
                                        <p:strVal val="visible"/>
                                      </p:to>
                                    </p:set>
                                    <p:animEffect transition="in" filter="fade">
                                      <p:cBhvr>
                                        <p:cTn id="122" dur="500"/>
                                        <p:tgtEl>
                                          <p:spTgt spid="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7" grpId="0" build="p" animBg="1"/>
      <p:bldP spid="9" grpId="0" build="p" animBg="1"/>
      <p:bldP spid="11" grpId="0" build="p" animBg="1"/>
      <p:bldP spid="13" grpId="0" build="p" animBg="1"/>
      <p:bldP spid="15" grpId="0" build="p" animBg="1"/>
      <p:bldP spid="16" grpId="0" build="p" animBg="1"/>
      <p:bldP spid="17" grpId="0" build="p" animBg="1"/>
      <p:bldP spid="19" grpId="0" build="p" animBg="1"/>
      <p:bldP spid="20" grpId="0" build="p" animBg="1"/>
      <p:bldP spid="21" grpId="0" build="p" animBg="1"/>
      <p:bldP spid="24" grpId="0" build="p" animBg="1"/>
      <p:bldP spid="25" grpId="0" build="p" animBg="1"/>
      <p:bldP spid="26"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QB_5_BD.24_1#363a02f34?pid=abea35972&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9.</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vt</a:t>
            </a:r>
            <a:r>
              <a:rPr lang="en-US" altLang="zh-CN" sz="1800" b="0" i="0" dirty="0">
                <a:solidFill>
                  <a:srgbClr val="003760"/>
                </a:solidFill>
                <a:latin typeface="Times New Roman" pitchFamily="34" charset="0"/>
                <a:ea typeface="微软雅黑" pitchFamily="34" charset="-122"/>
                <a:cs typeface="Times New Roman" pitchFamily="34" charset="-120"/>
              </a:rPr>
              <a:t>.追求</a:t>
            </a:r>
            <a:r>
              <a:rPr lang="en-US" altLang="zh-CN" sz="1800" b="0" i="0">
                <a:solidFill>
                  <a:srgbClr val="003760"/>
                </a:solidFill>
                <a:latin typeface="Times New Roman" pitchFamily="34" charset="0"/>
                <a:ea typeface="微软雅黑" pitchFamily="34" charset="-122"/>
                <a:cs typeface="Times New Roman" pitchFamily="34" charset="-120"/>
              </a:rPr>
              <a:t>；致力于派</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.追求</a:t>
            </a:r>
            <a:endParaRPr lang="en-US" altLang="zh-CN" sz="1800" dirty="0"/>
          </a:p>
        </p:txBody>
      </p:sp>
      <p:sp>
        <p:nvSpPr>
          <p:cNvPr id="3" name="QB_5_AN.25_1#363a02f34.blank?pid=abea35972&amp;color=0,55,96&amp;vpa=16&amp;vtp=1&amp;bbb=1"/>
          <p:cNvSpPr/>
          <p:nvPr/>
        </p:nvSpPr>
        <p:spPr>
          <a:xfrm>
            <a:off x="667226" y="1444625"/>
            <a:ext cx="776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pursue</a:t>
            </a:r>
            <a:endParaRPr lang="en-US" altLang="zh-CN" dirty="0"/>
          </a:p>
        </p:txBody>
      </p:sp>
      <p:sp>
        <p:nvSpPr>
          <p:cNvPr id="4" name="QB_5_AN.26_1#363a02f34.blank?pid=abea35972&amp;color=0,55,96&amp;vpa=17&amp;vtp=1&amp;bbb=1"/>
          <p:cNvSpPr/>
          <p:nvPr/>
        </p:nvSpPr>
        <p:spPr>
          <a:xfrm>
            <a:off x="3391376" y="1444625"/>
            <a:ext cx="801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pursuit</a:t>
            </a:r>
            <a:endParaRPr lang="en-US" altLang="zh-CN" dirty="0"/>
          </a:p>
        </p:txBody>
      </p:sp>
      <p:sp>
        <p:nvSpPr>
          <p:cNvPr id="5" name="QB_5_BD.27_1#787edac21?sp=1&amp;pid=abea35972&amp;color=0,55,96&amp;vtp=1&amp;bbb=1"/>
          <p:cNvSpPr/>
          <p:nvPr/>
        </p:nvSpPr>
        <p:spPr>
          <a:xfrm>
            <a:off x="502920" y="1913255"/>
            <a:ext cx="10570464" cy="7702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10.</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vi</a:t>
            </a:r>
            <a:r>
              <a:rPr lang="en-US" altLang="zh-CN" sz="1800" b="0" i="0" dirty="0">
                <a:solidFill>
                  <a:srgbClr val="003760"/>
                </a:solidFill>
                <a:latin typeface="Times New Roman" pitchFamily="34" charset="0"/>
                <a:ea typeface="微软雅黑" pitchFamily="34" charset="-122"/>
                <a:cs typeface="Times New Roman" pitchFamily="34" charset="-120"/>
              </a:rPr>
              <a:t>.犹豫；迟疑</a:t>
            </a:r>
            <a:r>
              <a:rPr lang="en-US" altLang="zh-CN" sz="1800" b="0" i="0">
                <a:solidFill>
                  <a:srgbClr val="003760"/>
                </a:solidFill>
                <a:latin typeface="Times New Roman" pitchFamily="34" charset="0"/>
                <a:ea typeface="微软雅黑" pitchFamily="34" charset="-122"/>
                <a:cs typeface="Times New Roman" pitchFamily="34" charset="-120"/>
              </a:rPr>
              <a:t>；顾虑派</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.犹豫</a:t>
            </a:r>
            <a:endParaRPr lang="en-US" altLang="zh-CN" sz="1800" dirty="0"/>
          </a:p>
          <a:p>
            <a:pPr>
              <a:lnSpc>
                <a:spcPts val="3100"/>
              </a:lnSpc>
            </a:pPr>
            <a:r>
              <a:rPr lang="en-US" altLang="zh-CN" i="0">
                <a:solidFill>
                  <a:srgbClr val="003760"/>
                </a:solidFill>
                <a:latin typeface="SimSun" pitchFamily="34" charset="0"/>
                <a:ea typeface="SimSun" pitchFamily="34" charset="-122"/>
                <a:cs typeface="SimSun" pitchFamily="34" charset="-120"/>
              </a:rPr>
              <a:t>_</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毫不犹豫</a:t>
            </a:r>
            <a:endParaRPr lang="en-US" altLang="zh-CN" sz="1800" dirty="0"/>
          </a:p>
        </p:txBody>
      </p:sp>
      <p:sp>
        <p:nvSpPr>
          <p:cNvPr id="6" name="QB_5_AN.28_1#787edac21.blank?pid=abea35972&amp;color=0,55,96&amp;vpa=18&amp;vtp=1&amp;bbb=1"/>
          <p:cNvSpPr/>
          <p:nvPr/>
        </p:nvSpPr>
        <p:spPr>
          <a:xfrm>
            <a:off x="794226" y="1882775"/>
            <a:ext cx="865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hesitate</a:t>
            </a:r>
            <a:endParaRPr lang="en-US" altLang="zh-CN" dirty="0"/>
          </a:p>
        </p:txBody>
      </p:sp>
      <p:sp>
        <p:nvSpPr>
          <p:cNvPr id="7" name="QB_5_AN.29_1#787edac21.blank?pid=abea35972&amp;color=0,55,96&amp;vpa=19&amp;vtp=1&amp;bbb=1"/>
          <p:cNvSpPr/>
          <p:nvPr/>
        </p:nvSpPr>
        <p:spPr>
          <a:xfrm>
            <a:off x="4115276" y="1882775"/>
            <a:ext cx="1055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hesitation</a:t>
            </a:r>
            <a:endParaRPr lang="en-US" altLang="zh-CN" dirty="0"/>
          </a:p>
        </p:txBody>
      </p:sp>
      <p:sp>
        <p:nvSpPr>
          <p:cNvPr id="8" name="QB_5_AN.30_1#787edac21.blank?pid=abea35972&amp;color=0,55,96&amp;vpa=20&amp;vtp=1&amp;bbb=1"/>
          <p:cNvSpPr/>
          <p:nvPr/>
        </p:nvSpPr>
        <p:spPr>
          <a:xfrm>
            <a:off x="508476" y="2280920"/>
            <a:ext cx="865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without</a:t>
            </a:r>
            <a:endParaRPr lang="en-US" altLang="zh-CN" dirty="0"/>
          </a:p>
        </p:txBody>
      </p:sp>
      <p:sp>
        <p:nvSpPr>
          <p:cNvPr id="9" name="QB_5_AN.31_1#787edac21.blank?pid=abea35972&amp;color=0,55,96&amp;vpa=21&amp;vtp=1&amp;bbb=1"/>
          <p:cNvSpPr/>
          <p:nvPr/>
        </p:nvSpPr>
        <p:spPr>
          <a:xfrm>
            <a:off x="1549876" y="2280920"/>
            <a:ext cx="1055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hesitation</a:t>
            </a:r>
            <a:endParaRPr lang="en-US" altLang="zh-CN" dirty="0"/>
          </a:p>
        </p:txBody>
      </p:sp>
      <p:sp>
        <p:nvSpPr>
          <p:cNvPr id="10" name="QB_5_BD.32_1#f26d1f12d?sp=1&amp;pid=abea35972&amp;color=0,55,96&amp;vtp=1&amp;bbb=1"/>
          <p:cNvSpPr/>
          <p:nvPr/>
        </p:nvSpPr>
        <p:spPr>
          <a:xfrm>
            <a:off x="502920" y="2733040"/>
            <a:ext cx="10570464" cy="7702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11.</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adv</a:t>
            </a:r>
            <a:r>
              <a:rPr lang="en-US" altLang="zh-CN" sz="1800" b="0" i="0" dirty="0">
                <a:solidFill>
                  <a:srgbClr val="003760"/>
                </a:solidFill>
                <a:latin typeface="Times New Roman" pitchFamily="34" charset="0"/>
                <a:ea typeface="微软雅黑" pitchFamily="34" charset="-122"/>
                <a:cs typeface="Times New Roman" pitchFamily="34" charset="-120"/>
              </a:rPr>
              <a:t>.最后；终于</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同</a:t>
            </a:r>
            <a:r>
              <a:rPr lang="en-US" altLang="zh-CN" sz="1800" b="0" i="0">
                <a:solidFill>
                  <a:srgbClr val="003760"/>
                </a:solidFill>
                <a:latin typeface="Times New Roman" pitchFamily="34" charset="0"/>
                <a:ea typeface="微软雅黑" pitchFamily="34" charset="-122"/>
                <a:cs typeface="Times New Roman" pitchFamily="34" charset="-120"/>
              </a:rPr>
              <a:t>义</a:t>
            </a:r>
            <a:r>
              <a:rPr lang="en-US" altLang="zh-CN" sz="1800" b="0" i="0" dirty="0">
                <a:solidFill>
                  <a:srgbClr val="003760"/>
                </a:solidFill>
                <a:latin typeface="Times New Roman" pitchFamily="34" charset="0"/>
                <a:ea typeface="微软雅黑" pitchFamily="34" charset="-122"/>
                <a:cs typeface="Times New Roman" pitchFamily="34" charset="-120"/>
              </a:rPr>
              <a:t>finally</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endParaRPr lang="en-US" altLang="zh-CN" sz="1800" dirty="0"/>
          </a:p>
        </p:txBody>
      </p:sp>
      <p:sp>
        <p:nvSpPr>
          <p:cNvPr id="11" name="QB_5_AN.33_1#f26d1f12d.blank?pid=abea35972&amp;color=0,55,96&amp;vpa=22&amp;vtp=1&amp;bbb=1"/>
          <p:cNvSpPr/>
          <p:nvPr/>
        </p:nvSpPr>
        <p:spPr>
          <a:xfrm>
            <a:off x="773017" y="2689860"/>
            <a:ext cx="1119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eventually</a:t>
            </a:r>
            <a:endParaRPr lang="en-US" altLang="zh-CN" dirty="0"/>
          </a:p>
        </p:txBody>
      </p:sp>
      <p:sp>
        <p:nvSpPr>
          <p:cNvPr id="12" name="QB_5_AN.34_1#f26d1f12d.blank?pid=abea35972&amp;color=0,55,96&amp;vpa=23&amp;vtp=1&amp;bbb=1"/>
          <p:cNvSpPr/>
          <p:nvPr/>
        </p:nvSpPr>
        <p:spPr>
          <a:xfrm>
            <a:off x="1714976" y="310070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at</a:t>
            </a:r>
            <a:endParaRPr lang="en-US" altLang="zh-CN" dirty="0"/>
          </a:p>
        </p:txBody>
      </p:sp>
      <p:sp>
        <p:nvSpPr>
          <p:cNvPr id="13" name="QB_5_AN.35_1#f26d1f12d.blank?pid=abea35972&amp;color=0,55,96&amp;vpa=24&amp;vtp=1&amp;bbb=1"/>
          <p:cNvSpPr/>
          <p:nvPr/>
        </p:nvSpPr>
        <p:spPr>
          <a:xfrm>
            <a:off x="3391376" y="3100705"/>
            <a:ext cx="496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end</a:t>
            </a:r>
            <a:endParaRPr lang="en-US" altLang="zh-CN" dirty="0"/>
          </a:p>
        </p:txBody>
      </p:sp>
      <p:sp>
        <p:nvSpPr>
          <p:cNvPr id="14" name="QB_5_BD.36_1#1fb702b0a?sp=1&amp;pid=abea35972&amp;color=0,55,96&amp;vtp=1&amp;bbb=1"/>
          <p:cNvSpPr/>
          <p:nvPr/>
        </p:nvSpPr>
        <p:spPr>
          <a:xfrm>
            <a:off x="502920" y="355282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12.extent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________________________</a:t>
            </a:r>
            <a:r>
              <a:rPr lang="en-US" altLang="zh-CN" sz="1800" b="0" i="0">
                <a:solidFill>
                  <a:srgbClr val="003760"/>
                </a:solidFill>
                <a:latin typeface="Times New Roman" pitchFamily="34" charset="0"/>
                <a:ea typeface="微软雅黑" pitchFamily="34" charset="-122"/>
                <a:cs typeface="Times New Roman" pitchFamily="34" charset="-120"/>
              </a:rPr>
              <a:t>辨</a:t>
            </a:r>
            <a:r>
              <a:rPr lang="en-US" altLang="zh-CN" sz="1800" b="0" i="0" dirty="0">
                <a:solidFill>
                  <a:srgbClr val="003760"/>
                </a:solidFill>
                <a:latin typeface="Times New Roman" pitchFamily="34" charset="0"/>
                <a:ea typeface="微软雅黑" pitchFamily="34" charset="-122"/>
                <a:cs typeface="Times New Roman" pitchFamily="34" charset="-120"/>
              </a:rPr>
              <a:t>extend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v</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________________________</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搭</a:t>
            </a:r>
            <a:r>
              <a:rPr lang="en-US" altLang="zh-CN" sz="1800" b="0" i="0">
                <a:solidFill>
                  <a:srgbClr val="003760"/>
                </a:solidFill>
                <a:latin typeface="Times New Roman" pitchFamily="34" charset="0"/>
                <a:ea typeface="微软雅黑" pitchFamily="34" charset="-122"/>
                <a:cs typeface="Times New Roman" pitchFamily="34" charset="-120"/>
              </a:rPr>
              <a:t>配</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extent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到</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程度；在</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程度上</a:t>
            </a:r>
            <a:endParaRPr lang="en-US" altLang="zh-CN" sz="1800" dirty="0"/>
          </a:p>
        </p:txBody>
      </p:sp>
      <p:sp>
        <p:nvSpPr>
          <p:cNvPr id="15" name="QB_5_AN.37_1#1fb702b0a.blank?pid=abea35972&amp;color=0,55,96&amp;vpa=25&amp;vtp=1&amp;bbb=1"/>
          <p:cNvSpPr/>
          <p:nvPr/>
        </p:nvSpPr>
        <p:spPr>
          <a:xfrm>
            <a:off x="1638776" y="3522345"/>
            <a:ext cx="26812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程度；限度；大小；范围</a:t>
            </a:r>
            <a:endParaRPr lang="en-US" altLang="zh-CN" dirty="0"/>
          </a:p>
        </p:txBody>
      </p:sp>
      <p:sp>
        <p:nvSpPr>
          <p:cNvPr id="16" name="QB_5_AN.38_1#1fb702b0a.blank?pid=abea35972&amp;color=0,55,96&amp;vpa=26&amp;vtp=1&amp;bbb=1"/>
          <p:cNvSpPr/>
          <p:nvPr/>
        </p:nvSpPr>
        <p:spPr>
          <a:xfrm>
            <a:off x="5493226" y="3522345"/>
            <a:ext cx="26812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扩大；延长；延伸；推延</a:t>
            </a:r>
            <a:endParaRPr lang="en-US" altLang="zh-CN" dirty="0"/>
          </a:p>
        </p:txBody>
      </p:sp>
      <p:sp>
        <p:nvSpPr>
          <p:cNvPr id="17" name="QB_5_AN.39_1#1fb702b0a.blank?pid=abea35972&amp;color=0,55,96&amp;vpa=27&amp;vtp=1&amp;bbb=1"/>
          <p:cNvSpPr/>
          <p:nvPr/>
        </p:nvSpPr>
        <p:spPr>
          <a:xfrm>
            <a:off x="940276" y="3920490"/>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endParaRPr lang="en-US" altLang="zh-CN" dirty="0"/>
          </a:p>
        </p:txBody>
      </p:sp>
      <p:sp>
        <p:nvSpPr>
          <p:cNvPr id="18" name="QB_5_BD.40_1#6c48546b3?sp=1&amp;pid=abea35972&amp;color=0,55,96&amp;vtp=1&amp;bbb=1"/>
          <p:cNvSpPr/>
          <p:nvPr/>
        </p:nvSpPr>
        <p:spPr>
          <a:xfrm>
            <a:off x="502920" y="4372610"/>
            <a:ext cx="10570464" cy="7702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13.</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.责任；义务；职责；值班</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搭</a:t>
            </a:r>
            <a:r>
              <a:rPr lang="en-US" altLang="zh-CN" sz="1800" b="0" i="0">
                <a:solidFill>
                  <a:srgbClr val="003760"/>
                </a:solidFill>
                <a:latin typeface="Times New Roman" pitchFamily="34" charset="0"/>
                <a:ea typeface="微软雅黑" pitchFamily="34" charset="-122"/>
                <a:cs typeface="Times New Roman" pitchFamily="34" charset="-120"/>
              </a:rPr>
              <a:t>配</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值班；值勤</a:t>
            </a:r>
            <a:endParaRPr lang="en-US" altLang="zh-CN" sz="1800" dirty="0"/>
          </a:p>
        </p:txBody>
      </p:sp>
      <p:sp>
        <p:nvSpPr>
          <p:cNvPr id="19" name="QB_5_AN.41_1#6c48546b3.blank?pid=abea35972&amp;color=0,55,96&amp;vpa=28&amp;vtp=1&amp;bbb=1"/>
          <p:cNvSpPr/>
          <p:nvPr/>
        </p:nvSpPr>
        <p:spPr>
          <a:xfrm>
            <a:off x="768826" y="4329430"/>
            <a:ext cx="573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duty</a:t>
            </a:r>
            <a:endParaRPr lang="en-US" altLang="zh-CN" dirty="0"/>
          </a:p>
        </p:txBody>
      </p:sp>
      <p:sp>
        <p:nvSpPr>
          <p:cNvPr id="20" name="QB_5_AN.42_1#6c48546b3.blank?pid=abea35972&amp;color=0,55,96&amp;vpa=29&amp;vtp=1&amp;bbb=1"/>
          <p:cNvSpPr/>
          <p:nvPr/>
        </p:nvSpPr>
        <p:spPr>
          <a:xfrm>
            <a:off x="965676" y="4740275"/>
            <a:ext cx="395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on</a:t>
            </a:r>
            <a:endParaRPr lang="en-US" altLang="zh-CN" dirty="0"/>
          </a:p>
        </p:txBody>
      </p:sp>
      <p:sp>
        <p:nvSpPr>
          <p:cNvPr id="21" name="QB_5_AN.43_1#6c48546b3.blank?pid=abea35972&amp;color=0,55,96&amp;vpa=30&amp;vtp=1&amp;bbb=1"/>
          <p:cNvSpPr/>
          <p:nvPr/>
        </p:nvSpPr>
        <p:spPr>
          <a:xfrm>
            <a:off x="1511776" y="4727575"/>
            <a:ext cx="573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duty</a:t>
            </a:r>
            <a:endParaRPr lang="en-US" altLang="zh-CN" dirty="0"/>
          </a:p>
        </p:txBody>
      </p:sp>
      <p:sp>
        <p:nvSpPr>
          <p:cNvPr id="22" name="QB_5_BD.44_1#be4b70e48?pid=abea35972&amp;color=0,55,96&amp;vtp=1&amp;bbb=1"/>
          <p:cNvSpPr/>
          <p:nvPr/>
        </p:nvSpPr>
        <p:spPr>
          <a:xfrm>
            <a:off x="502920" y="5187378"/>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14.</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以防；以防万一</a:t>
            </a:r>
            <a:endParaRPr lang="en-US" altLang="zh-CN" sz="1800" dirty="0"/>
          </a:p>
        </p:txBody>
      </p:sp>
      <p:sp>
        <p:nvSpPr>
          <p:cNvPr id="23" name="QB_5_AN.45_1#be4b70e48.blank?pid=abea35972&amp;color=0,55,96&amp;vpa=31&amp;vtp=1&amp;bbb=1"/>
          <p:cNvSpPr/>
          <p:nvPr/>
        </p:nvSpPr>
        <p:spPr>
          <a:xfrm>
            <a:off x="768826" y="5135943"/>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a:t>
            </a:r>
            <a:endParaRPr lang="en-US" altLang="zh-CN" dirty="0"/>
          </a:p>
        </p:txBody>
      </p:sp>
      <p:sp>
        <p:nvSpPr>
          <p:cNvPr id="24" name="QB_5_AN.46_1#be4b70e48.blank?pid=abea35972&amp;color=0,55,96&amp;vpa=32&amp;vtp=1&amp;bbb=1"/>
          <p:cNvSpPr/>
          <p:nvPr/>
        </p:nvSpPr>
        <p:spPr>
          <a:xfrm>
            <a:off x="1226026" y="5135943"/>
            <a:ext cx="560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case</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9">
                                            <p:bg/>
                                          </p:spTgt>
                                        </p:tgtEl>
                                        <p:attrNameLst>
                                          <p:attrName>style.visibility</p:attrName>
                                        </p:attrNameLst>
                                      </p:cBhvr>
                                      <p:to>
                                        <p:strVal val="visible"/>
                                      </p:to>
                                    </p:set>
                                    <p:animEffect transition="in" filter="fade">
                                      <p:cBhvr>
                                        <p:cTn id="103" dur="500"/>
                                        <p:tgtEl>
                                          <p:spTgt spid="19">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9">
                                            <p:txEl>
                                              <p:pRg st="0" end="0"/>
                                            </p:txEl>
                                          </p:spTgt>
                                        </p:tgtEl>
                                        <p:attrNameLst>
                                          <p:attrName>style.visibility</p:attrName>
                                        </p:attrNameLst>
                                      </p:cBhvr>
                                      <p:to>
                                        <p:strVal val="visible"/>
                                      </p:to>
                                    </p:set>
                                    <p:animEffect transition="in" filter="fade">
                                      <p:cBhvr>
                                        <p:cTn id="106" dur="500"/>
                                        <p:tgtEl>
                                          <p:spTgt spid="19">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3">
                                            <p:bg/>
                                          </p:spTgt>
                                        </p:tgtEl>
                                        <p:attrNameLst>
                                          <p:attrName>style.visibility</p:attrName>
                                        </p:attrNameLst>
                                      </p:cBhvr>
                                      <p:to>
                                        <p:strVal val="visible"/>
                                      </p:to>
                                    </p:set>
                                    <p:animEffect transition="in" filter="fade">
                                      <p:cBhvr>
                                        <p:cTn id="127" dur="500"/>
                                        <p:tgtEl>
                                          <p:spTgt spid="23">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3">
                                            <p:txEl>
                                              <p:pRg st="0" end="0"/>
                                            </p:txEl>
                                          </p:spTgt>
                                        </p:tgtEl>
                                        <p:attrNameLst>
                                          <p:attrName>style.visibility</p:attrName>
                                        </p:attrNameLst>
                                      </p:cBhvr>
                                      <p:to>
                                        <p:strVal val="visible"/>
                                      </p:to>
                                    </p:set>
                                    <p:animEffect transition="in" filter="fade">
                                      <p:cBhvr>
                                        <p:cTn id="130" dur="500"/>
                                        <p:tgtEl>
                                          <p:spTgt spid="23">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4">
                                            <p:bg/>
                                          </p:spTgt>
                                        </p:tgtEl>
                                        <p:attrNameLst>
                                          <p:attrName>style.visibility</p:attrName>
                                        </p:attrNameLst>
                                      </p:cBhvr>
                                      <p:to>
                                        <p:strVal val="visible"/>
                                      </p:to>
                                    </p:set>
                                    <p:animEffect transition="in" filter="fade">
                                      <p:cBhvr>
                                        <p:cTn id="135" dur="500"/>
                                        <p:tgtEl>
                                          <p:spTgt spid="24">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4">
                                            <p:txEl>
                                              <p:pRg st="0" end="0"/>
                                            </p:txEl>
                                          </p:spTgt>
                                        </p:tgtEl>
                                        <p:attrNameLst>
                                          <p:attrName>style.visibility</p:attrName>
                                        </p:attrNameLst>
                                      </p:cBhvr>
                                      <p:to>
                                        <p:strVal val="visible"/>
                                      </p:to>
                                    </p:set>
                                    <p:animEffect transition="in" filter="fade">
                                      <p:cBhvr>
                                        <p:cTn id="138"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8" grpId="0" build="p" animBg="1"/>
      <p:bldP spid="9" grpId="0" build="p" animBg="1"/>
      <p:bldP spid="11" grpId="0" build="p" animBg="1"/>
      <p:bldP spid="12" grpId="0" build="p" animBg="1"/>
      <p:bldP spid="13" grpId="0" build="p" animBg="1"/>
      <p:bldP spid="15" grpId="0" build="p" animBg="1"/>
      <p:bldP spid="16" grpId="0" build="p" animBg="1"/>
      <p:bldP spid="17" grpId="0" build="p" animBg="1"/>
      <p:bldP spid="19" grpId="0" build="p" animBg="1"/>
      <p:bldP spid="20" grpId="0" build="p" animBg="1"/>
      <p:bldP spid="21" grpId="0" build="p" animBg="1"/>
      <p:bldP spid="23" grpId="0" build="p" animBg="1"/>
      <p:bldP spid="2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C_4_BD#a05bcea6f?pid=a058ad963&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核心词汇</a:t>
            </a:r>
            <a:endParaRPr lang="en-US" altLang="zh-CN" sz="2400" dirty="0"/>
          </a:p>
        </p:txBody>
      </p:sp>
      <p:sp>
        <p:nvSpPr>
          <p:cNvPr id="3" name="C_5_BD#173157122?pid=a05bcea6f&amp;color=0,55,96&amp;vtp=1&amp;bbb=1"/>
          <p:cNvSpPr/>
          <p:nvPr/>
        </p:nvSpPr>
        <p:spPr>
          <a:xfrm>
            <a:off x="502920" y="2041348"/>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1</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intention</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n</a:t>
            </a:r>
            <a:r>
              <a:rPr lang="en-US" altLang="zh-CN" sz="2200" b="1" i="0" dirty="0">
                <a:solidFill>
                  <a:srgbClr val="003760"/>
                </a:solidFill>
                <a:latin typeface="Times New Roman" pitchFamily="34" charset="0"/>
                <a:ea typeface="微软雅黑" pitchFamily="34" charset="-122"/>
                <a:cs typeface="Times New Roman" pitchFamily="34" charset="-120"/>
              </a:rPr>
              <a:t>.打算；计划；意图；目的</a:t>
            </a:r>
            <a:endParaRPr lang="en-US" altLang="zh-CN" sz="2200" dirty="0"/>
          </a:p>
        </p:txBody>
      </p:sp>
      <p:sp>
        <p:nvSpPr>
          <p:cNvPr id="4" name="P_6_BD#0189ff6b5?pid=173157122&amp;color=0,55,96&amp;vtp=1&amp;bbb=1&amp;hb=1"/>
          <p:cNvSpPr/>
          <p:nvPr/>
        </p:nvSpPr>
        <p:spPr>
          <a:xfrm>
            <a:off x="502920" y="2530206"/>
            <a:ext cx="10570464" cy="24466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intention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adaptations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classics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accessible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readers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这些改编的目</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的是让年轻读者更容易读懂经典作品</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no/every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intention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没打算/一心想做某事</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intention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有（做）某事的打算；打算（做）某事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every</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intention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00" b="0" i="0" u="sng"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00" b="0" i="0" u="sng"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winning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next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election.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我们一心想赢得下次选举</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town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intention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visiting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library.</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他们进了城</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打算参观图书馆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dirty="0"/>
          </a:p>
        </p:txBody>
      </p:sp>
      <p:pic>
        <p:nvPicPr>
          <p:cNvPr id="5" name="P_6_BD#0189ff6b5?pid=173157122&amp;color=0,55,96&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3417174"/>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pic>
        <p:nvPicPr>
          <p:cNvPr id="2" name="P_6_BD#0189ff6b5?pid=173157122&amp;color=0,55,96&amp;mp=1&amp;tib=255,255,255&amp;iip=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8098" y="157600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P_6_BD#0189ff6b5?pid=173157122&amp;color=0,55,96&amp;mp=1&amp;vtp=1&amp;bt=1&amp;bbb=1"/>
              <p:cNvSpPr/>
              <p:nvPr/>
            </p:nvSpPr>
            <p:spPr>
              <a:xfrm>
                <a:off x="502920" y="1512000"/>
                <a:ext cx="10570464" cy="45421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intend</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vt</a:t>
                </a:r>
                <a:r>
                  <a:rPr lang="en-US" altLang="zh-CN" sz="1800" b="0" i="0" dirty="0">
                    <a:solidFill>
                      <a:srgbClr val="003760"/>
                    </a:solidFill>
                    <a:latin typeface="Times New Roman" pitchFamily="34" charset="0"/>
                    <a:ea typeface="微软雅黑" pitchFamily="34" charset="-122"/>
                    <a:cs typeface="Times New Roman" pitchFamily="34" charset="-120"/>
                  </a:rPr>
                  <a:t>.&amp;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vi</a:t>
                </a:r>
                <a:r>
                  <a:rPr lang="en-US" altLang="zh-CN" sz="1800" b="0" i="0" dirty="0">
                    <a:solidFill>
                      <a:srgbClr val="003760"/>
                    </a:solidFill>
                    <a:latin typeface="Times New Roman" pitchFamily="34" charset="0"/>
                    <a:ea typeface="微软雅黑" pitchFamily="34" charset="-122"/>
                    <a:cs typeface="Times New Roman" pitchFamily="34" charset="-120"/>
                  </a:rPr>
                  <a:t>.打算，计划</a:t>
                </a:r>
                <a:r>
                  <a:rPr lang="en-US" altLang="zh-CN" sz="1800" b="0" i="0">
                    <a:solidFill>
                      <a:srgbClr val="003760"/>
                    </a:solidFill>
                    <a:latin typeface="Times New Roman" pitchFamily="34" charset="0"/>
                    <a:ea typeface="微软雅黑" pitchFamily="34" charset="-122"/>
                    <a:cs typeface="Times New Roman" pitchFamily="34" charset="-120"/>
                  </a:rPr>
                  <a:t>，想要</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intend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doing/to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sth打算/想要做某事</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intended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.意欲达到的；打算的；计划的；为</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打算（或设计）的</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intended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sb是为某人而提供/设计的</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intended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专为做某事而提供/设计的；旨在</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Many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fairy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tales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have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profound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meanings，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they</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a:t>
                </a:r>
                <a:r>
                  <a:rPr kumimoji="0" lang="en-US" altLang="zh-CN" sz="100" b="0" i="0" u="sng"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00" b="0" i="0" u="sng"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not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intended</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children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only</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许多童话故事具有</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深刻的意义</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它们不仅仅是写给儿童的</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GPNP</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intended</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provide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stronger</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protection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all</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species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live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within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Giant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Panda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Range.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大熊猫国家公园旨在为生活在大熊猫分布区内的所有物种提供更强有力的保</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护</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14:m>
                  <m:oMath xmlns:m="http://schemas.openxmlformats.org/officeDocument/2006/math">
                    <m:sSub>
                      <m:sSub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b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b>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2022</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全国新高考</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Ⅰ⋅</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改编</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sub>
                    </m:sSub>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 </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③</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intentional</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.故意的</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，蓄意的</a:t>
                </a:r>
                <a:endParaRPr lang="en-US" altLang="zh-CN" sz="100" dirty="0"/>
              </a:p>
            </p:txBody>
          </p:sp>
        </mc:Choice>
        <mc:Fallback>
          <p:sp>
            <p:nvSpPr>
              <p:cNvPr id="3" name="P_6_BD#0189ff6b5?pid=173157122&amp;color=0,55,96&amp;mp=1&amp;vtp=1&amp;bt=1&amp;bbb=1"/>
              <p:cNvSpPr>
                <a:spLocks noRot="1" noChangeAspect="1" noMove="1" noResize="1" noEditPoints="1" noAdjustHandles="1" noChangeArrowheads="1" noChangeShapeType="1" noTextEdit="1"/>
              </p:cNvSpPr>
              <p:nvPr/>
            </p:nvSpPr>
            <p:spPr>
              <a:xfrm>
                <a:off x="502920" y="1512000"/>
                <a:ext cx="10570464" cy="4542155"/>
              </a:xfrm>
              <a:prstGeom prst="rect">
                <a:avLst/>
              </a:prstGeom>
              <a:blipFill>
                <a:blip r:embed="rId4"/>
                <a:stretch>
                  <a:fillRect l="-1384" r="-346" b="-3221"/>
                </a:stretch>
              </a:blipFill>
              <a:ln/>
            </p:spPr>
            <p:txBody>
              <a:bodyPr/>
              <a:lstStyle/>
              <a:p>
                <a:r>
                  <a:rPr lang="zh-CN" altLang="en-US">
                    <a:noFill/>
                  </a:rPr>
                  <a:t> </a:t>
                </a:r>
              </a:p>
            </p:txBody>
          </p:sp>
        </mc:Fallback>
      </mc:AlternateContent>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2834</Words>
  <Application>Microsoft Office PowerPoint</Application>
  <PresentationFormat>宽屏</PresentationFormat>
  <Paragraphs>337</Paragraphs>
  <Slides>36</Slides>
  <Notes>36</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36</vt:i4>
      </vt:variant>
    </vt:vector>
  </HeadingPairs>
  <TitlesOfParts>
    <vt:vector size="45" baseType="lpstr">
      <vt:lpstr>Arial (正文)</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2024-10-10T04:26:38Z</dcterms:created>
  <dcterms:modified xsi:type="dcterms:W3CDTF">2024-10-10T05:51:02Z</dcterms:modified>
  <cp:category/>
  <cp:contentStatus/>
</cp:coreProperties>
</file>